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3" r:id="rId10"/>
    <p:sldId id="265" r:id="rId11"/>
    <p:sldId id="315" r:id="rId12"/>
    <p:sldId id="264" r:id="rId13"/>
    <p:sldId id="290" r:id="rId14"/>
    <p:sldId id="304" r:id="rId15"/>
    <p:sldId id="303" r:id="rId16"/>
    <p:sldId id="302" r:id="rId17"/>
    <p:sldId id="277" r:id="rId18"/>
    <p:sldId id="313" r:id="rId19"/>
    <p:sldId id="311" r:id="rId20"/>
    <p:sldId id="314" r:id="rId21"/>
    <p:sldId id="31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19" r:id="rId35"/>
    <p:sldId id="320" r:id="rId36"/>
    <p:sldId id="266" r:id="rId37"/>
    <p:sldId id="267" r:id="rId38"/>
    <p:sldId id="268" r:id="rId39"/>
    <p:sldId id="305" r:id="rId40"/>
    <p:sldId id="306" r:id="rId41"/>
    <p:sldId id="262" r:id="rId42"/>
    <p:sldId id="321" r:id="rId43"/>
    <p:sldId id="322" r:id="rId44"/>
    <p:sldId id="291" r:id="rId45"/>
    <p:sldId id="297" r:id="rId46"/>
    <p:sldId id="292" r:id="rId47"/>
    <p:sldId id="293" r:id="rId48"/>
    <p:sldId id="294" r:id="rId49"/>
    <p:sldId id="295" r:id="rId50"/>
    <p:sldId id="296" r:id="rId51"/>
    <p:sldId id="272" r:id="rId52"/>
    <p:sldId id="273" r:id="rId53"/>
    <p:sldId id="274" r:id="rId54"/>
    <p:sldId id="275" r:id="rId55"/>
    <p:sldId id="298" r:id="rId56"/>
    <p:sldId id="299" r:id="rId57"/>
    <p:sldId id="300" r:id="rId58"/>
    <p:sldId id="301" r:id="rId59"/>
    <p:sldId id="323" r:id="rId60"/>
    <p:sldId id="324" r:id="rId61"/>
    <p:sldId id="309" r:id="rId62"/>
    <p:sldId id="310" r:id="rId63"/>
    <p:sldId id="308" r:id="rId64"/>
    <p:sldId id="325" r:id="rId65"/>
    <p:sldId id="31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6F2-4D80-4148-8A70-7DE9D92EBFB9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C3D8-E844-3F46-ACF4-0FC9E216D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35EC-6B21-204C-A0BD-129C15AE965E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2A89-DDED-CA46-9525-5C2013E3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4863-D35E-4C49-B96C-60235F520C7F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2195-B0E1-EF42-B0CA-5A65870C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88F5-D987-6346-9F48-4808B02C40F1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DCBA-500E-D441-9B20-395E53355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3DDB-4144-1243-9A52-7736C38B9796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2FC8-642C-6F40-B41B-1231A7DA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99F3-CDAC-AF44-B670-72EF47B86ACC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CF32-C8F9-1241-AC0A-85E85B360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859C-5B22-E148-922A-2B5EEF264FAB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5B09-F02E-AA4A-AE8B-44EDD26B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98F7-D4CD-4944-8DF4-B57DA408EA80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8B66-2213-364A-90C7-11720F0E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401A-23A1-4B4F-B762-B2ACD59A5146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F791-7607-3944-B382-EC4F9801C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999E-1399-BE42-80A6-4FEF70E67DF1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CC88-65CD-B843-A7DF-1AE5A1877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7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578A-0737-CD40-86B6-D209DC2A0903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C0C-41B7-5641-B994-06F0C2BD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Corbel" charset="0"/>
                <a:cs typeface="Arial" charset="0"/>
              </a:defRPr>
            </a:lvl1pPr>
          </a:lstStyle>
          <a:p>
            <a:pPr>
              <a:defRPr/>
            </a:pPr>
            <a:fld id="{C581B532-8770-CE4F-9DB4-264B68BDDDC6}" type="datetimeFigureOut">
              <a:rPr lang="en-US"/>
              <a:pPr>
                <a:defRPr/>
              </a:pPr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Corbel" charset="0"/>
                <a:cs typeface="Arial" charset="0"/>
              </a:defRPr>
            </a:lvl1pPr>
          </a:lstStyle>
          <a:p>
            <a:pPr>
              <a:defRPr/>
            </a:pPr>
            <a:fld id="{97F2E800-CE30-1449-8489-15C05B200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rbel" charset="0"/>
              </a:rPr>
              <a:t>LE CHOMAGE</a:t>
            </a:r>
          </a:p>
        </p:txBody>
      </p:sp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rbel" charset="0"/>
              </a:rPr>
              <a:t>UNIVERSITE DU TEMPS LIBRE</a:t>
            </a:r>
          </a:p>
          <a:p>
            <a:pPr eaLnBrk="1" hangingPunct="1"/>
            <a:r>
              <a:rPr lang="fr-FR">
                <a:latin typeface="Corbel" charset="0"/>
              </a:rPr>
              <a:t>LE 16 FEVRIER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253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57250"/>
            <a:ext cx="5856287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 évolution du nombre de chômeurs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23554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20675"/>
            <a:ext cx="50117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rbel" charset="0"/>
              </a:rPr>
              <a:t>2) Qui est au chômage?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00200"/>
            <a:ext cx="49815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866775"/>
            <a:ext cx="5678488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876300"/>
            <a:ext cx="77057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58825"/>
            <a:ext cx="5097462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600">
                <a:latin typeface="Corbel" charset="0"/>
              </a:rPr>
              <a:t>3) Quelques éléments sur le marché du travail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7713"/>
            <a:ext cx="84042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01788"/>
            <a:ext cx="8482013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104900"/>
            <a:ext cx="6376987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rbel" charset="0"/>
              </a:rPr>
              <a:t>PLAN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Combien y a-t-il réellement de chômeurs aujourd’hui?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Qui est au chômage?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Quelques éléments sur le marché du </a:t>
            </a:r>
            <a:r>
              <a:rPr lang="fr-FR" dirty="0" smtClean="0">
                <a:latin typeface="Corbel" charset="0"/>
              </a:rPr>
              <a:t>travail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 smtClean="0">
                <a:latin typeface="Corbel" charset="0"/>
              </a:rPr>
              <a:t>Comment </a:t>
            </a:r>
            <a:r>
              <a:rPr lang="fr-FR" dirty="0">
                <a:latin typeface="Corbel" charset="0"/>
              </a:rPr>
              <a:t>connaître l’impact d’une mesure de politique économique sur l’emploi? </a:t>
            </a:r>
          </a:p>
          <a:p>
            <a:pPr marL="0" indent="0" eaLnBrk="1" hangingPunct="1">
              <a:buNone/>
            </a:pPr>
            <a:endParaRPr lang="fr-FR" dirty="0">
              <a:latin typeface="Corbe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orbel" charset="0"/>
              </a:rPr>
              <a:t>La « loi des 15% </a:t>
            </a:r>
            <a:r>
              <a:rPr lang="fr-FR" dirty="0" smtClean="0">
                <a:latin typeface="Corbel" charset="0"/>
              </a:rPr>
              <a:t>»: un marché du travail en perpétuelle dynamique</a:t>
            </a:r>
            <a:endParaRPr lang="fr-FR" dirty="0">
              <a:latin typeface="Corbe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Causes d’entrées et de sorties de l’emploi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628650"/>
            <a:ext cx="63373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79463"/>
            <a:ext cx="7408863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73113"/>
            <a:ext cx="695166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735013"/>
            <a:ext cx="7104063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12813"/>
            <a:ext cx="7459663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874713"/>
            <a:ext cx="71024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57200"/>
            <a:ext cx="6550025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658813"/>
            <a:ext cx="751046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dirty="0" smtClean="0">
                <a:latin typeface="Corbel" charset="0"/>
              </a:rPr>
              <a:t>5) Pourquoi </a:t>
            </a:r>
            <a:r>
              <a:rPr lang="fr-FR" dirty="0">
                <a:latin typeface="Corbel" charset="0"/>
              </a:rPr>
              <a:t>y a-t-il du chômage? Les coupables potentiels</a:t>
            </a:r>
            <a:r>
              <a:rPr lang="fr-FR" dirty="0" smtClean="0">
                <a:latin typeface="Corbel" charset="0"/>
              </a:rPr>
              <a:t>…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dirty="0" smtClean="0">
                <a:latin typeface="Corbel" charset="0"/>
              </a:rPr>
              <a:t>6) Les </a:t>
            </a:r>
            <a:r>
              <a:rPr lang="fr-FR" dirty="0">
                <a:latin typeface="Corbel" charset="0"/>
              </a:rPr>
              <a:t>récentes mesures prises par le gouvernement ont-elles des chances de réduire le chômage?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868363"/>
            <a:ext cx="720566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65163"/>
            <a:ext cx="7307263" cy="55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881063"/>
            <a:ext cx="7205663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804863"/>
            <a:ext cx="7154863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) </a:t>
            </a:r>
            <a:r>
              <a:rPr lang="fr-FR" dirty="0">
                <a:latin typeface="Corbel" charset="0"/>
              </a:rPr>
              <a:t>Comment connaître l’impact d’une mesure de politique économique sur l’emploi? </a:t>
            </a:r>
            <a:br>
              <a:rPr lang="fr-FR" dirty="0">
                <a:latin typeface="Corbel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5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25841"/>
              </p:ext>
            </p:extLst>
          </p:nvPr>
        </p:nvGraphicFramePr>
        <p:xfrm>
          <a:off x="313391" y="457200"/>
          <a:ext cx="9490379" cy="527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Document" r:id="rId4" imgW="5765800" imgH="2032000" progId="Word.Document.12">
                  <p:embed/>
                </p:oleObj>
              </mc:Choice>
              <mc:Fallback>
                <p:oleObj name="Document" r:id="rId4" imgW="5765800" imgH="203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391" y="457200"/>
                        <a:ext cx="9490379" cy="527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9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500" dirty="0">
                <a:latin typeface="Corbel" charset="0"/>
              </a:rPr>
              <a:t>5</a:t>
            </a:r>
            <a:r>
              <a:rPr lang="fr-FR" sz="4500" dirty="0" smtClean="0">
                <a:latin typeface="Corbel" charset="0"/>
              </a:rPr>
              <a:t>) </a:t>
            </a:r>
            <a:r>
              <a:rPr lang="fr-FR" sz="4500" dirty="0">
                <a:latin typeface="Corbel" charset="0"/>
              </a:rPr>
              <a:t>Pourquoi y a-t-il du chômage? Les coupables potentiels…</a:t>
            </a:r>
            <a:br>
              <a:rPr lang="fr-FR" sz="4500" dirty="0">
                <a:latin typeface="Corbel" charset="0"/>
              </a:rPr>
            </a:br>
            <a:endParaRPr lang="fr-FR" sz="4500" dirty="0">
              <a:latin typeface="Corbel" charset="0"/>
            </a:endParaRPr>
          </a:p>
        </p:txBody>
      </p:sp>
      <p:sp>
        <p:nvSpPr>
          <p:cNvPr id="46082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Un coût du travail trop élevé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Les politiques d’austérité menées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L’assistanat et le chômage volontaire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fr-FR" dirty="0">
                <a:latin typeface="Corbel" charset="0"/>
              </a:rPr>
              <a:t>Les rigidités présentes sur le marché du travail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dirty="0">
                <a:latin typeface="Corbel" charset="0"/>
              </a:rPr>
              <a:t>5) Un travail trop ou pas assez partagé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dirty="0">
                <a:latin typeface="Corbel" charset="0"/>
              </a:rPr>
              <a:t>6) Un problème de qualification des chômeurs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dirty="0">
                <a:latin typeface="Corbel" charset="0"/>
              </a:rPr>
              <a:t>7</a:t>
            </a:r>
            <a:r>
              <a:rPr lang="fr-FR" dirty="0" smtClean="0">
                <a:latin typeface="Corbel" charset="0"/>
              </a:rPr>
              <a:t>) </a:t>
            </a:r>
            <a:r>
              <a:rPr lang="fr-FR" dirty="0">
                <a:latin typeface="Corbel" charset="0"/>
              </a:rPr>
              <a:t>Trop d’actifs</a:t>
            </a:r>
            <a:r>
              <a:rPr lang="fr-FR" dirty="0" smtClean="0">
                <a:latin typeface="Corbel" charset="0"/>
              </a:rPr>
              <a:t>?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dirty="0" smtClean="0">
                <a:latin typeface="Corbel" charset="0"/>
              </a:rPr>
              <a:t>8) La faute aux machines ?</a:t>
            </a:r>
            <a:endParaRPr lang="fr-FR" dirty="0">
              <a:latin typeface="Corbe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FR" dirty="0">
                <a:latin typeface="Corbel" charset="0"/>
              </a:rPr>
              <a:t>9</a:t>
            </a:r>
            <a:r>
              <a:rPr lang="fr-FR" dirty="0" smtClean="0">
                <a:latin typeface="Corbel" charset="0"/>
              </a:rPr>
              <a:t>) </a:t>
            </a:r>
            <a:r>
              <a:rPr lang="fr-FR" dirty="0">
                <a:latin typeface="Corbel" charset="0"/>
              </a:rPr>
              <a:t>La faute au système capitaliste lui-même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rbel" charset="0"/>
              </a:rPr>
              <a:t>Le coût du travail</a:t>
            </a:r>
            <a:endParaRPr lang="fr-FR" dirty="0">
              <a:latin typeface="Corbel" charset="0"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018027"/>
            <a:ext cx="6351587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500">
                <a:latin typeface="Corbel" charset="0"/>
              </a:rPr>
              <a:t>1) Combien y a-t-il réellement de chômeurs aujourd’hui?</a:t>
            </a:r>
            <a:br>
              <a:rPr lang="fr-FR" sz="4500">
                <a:latin typeface="Corbel" charset="0"/>
              </a:rPr>
            </a:br>
            <a:endParaRPr lang="fr-FR" sz="4500">
              <a:latin typeface="Corbel" charset="0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57200"/>
            <a:ext cx="54213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266700" y="1109663"/>
          <a:ext cx="8720138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Document" r:id="rId4" imgW="6502161" imgH="3416174" progId="">
                  <p:embed/>
                </p:oleObj>
              </mc:Choice>
              <mc:Fallback>
                <p:oleObj name="Document" r:id="rId4" imgW="6502161" imgH="341617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09663"/>
                        <a:ext cx="8720138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L’exemple du pacte de responsabilité</a:t>
            </a:r>
          </a:p>
          <a:p>
            <a:r>
              <a:rPr lang="fr-FR" dirty="0" smtClean="0"/>
              <a:t>Coût </a:t>
            </a:r>
            <a:r>
              <a:rPr lang="fr-FR" dirty="0" smtClean="0"/>
              <a:t>du travail et productivité: l’importance du CSU dans le calcul des coûts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20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politiques d’austérité sont-elles responsables de le montée du chômage?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L’importance du multiplicateur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997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rbel" charset="0"/>
              </a:rPr>
              <a:t>L’assistanat est-il responsable du chômage? </a:t>
            </a:r>
            <a:endParaRPr lang="fr-FR" dirty="0">
              <a:latin typeface="Corbel" charset="0"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487"/>
            <a:ext cx="802640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3251" name="Picture 5" descr="europinfo-lassurance-chmage-en-europe-6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52413"/>
            <a:ext cx="448151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347788"/>
            <a:ext cx="76803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9763"/>
            <a:ext cx="51816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601663"/>
            <a:ext cx="5211762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50"/>
            <a:ext cx="793432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>
                <a:latin typeface="Corbel" charset="0"/>
              </a:rPr>
              <a:t>Il existe deux sources différentes qui comptabilisent le chômage de deux manières différentes:</a:t>
            </a:r>
          </a:p>
          <a:p>
            <a:pPr marL="0" indent="0" eaLnBrk="1" hangingPunct="1">
              <a:buFontTx/>
              <a:buChar char="-"/>
            </a:pPr>
            <a:r>
              <a:rPr lang="fr-FR">
                <a:latin typeface="Corbel" charset="0"/>
              </a:rPr>
              <a:t>L’Insee qui utilise les critères du BIT</a:t>
            </a:r>
          </a:p>
          <a:p>
            <a:pPr marL="0" indent="0" eaLnBrk="1" hangingPunct="1">
              <a:buFontTx/>
              <a:buChar char="-"/>
            </a:pPr>
            <a:r>
              <a:rPr lang="fr-FR">
                <a:latin typeface="Corbel" charset="0"/>
              </a:rPr>
              <a:t>Pôle emploi qui utilise ses propres critères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857250"/>
            <a:ext cx="51212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2938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38325"/>
            <a:ext cx="871855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2863"/>
            <a:ext cx="82296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244600"/>
            <a:ext cx="8323262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4125"/>
            <a:ext cx="7800975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206500"/>
            <a:ext cx="7870825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57200"/>
            <a:ext cx="5391150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44538"/>
            <a:ext cx="632142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L’impact des rigidités présentes sur le marché du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8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rbel" charset="0"/>
              </a:rPr>
              <a:t>Les critères de l’Insee</a:t>
            </a:r>
            <a:endParaRPr lang="fr-FR" dirty="0">
              <a:latin typeface="Corbel" charset="0"/>
            </a:endParaRPr>
          </a:p>
        </p:txBody>
      </p:sp>
      <p:sp>
        <p:nvSpPr>
          <p:cNvPr id="18434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18435" name="Picture 4" descr="Capture d’écran 2016-02-03 à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4875"/>
            <a:ext cx="8229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dirty="0">
                <a:latin typeface="Corbel" charset="0"/>
              </a:rPr>
              <a:t>5) Un travail trop ou pas assez partagé</a:t>
            </a:r>
          </a:p>
          <a:p>
            <a:pPr marL="0" indent="0" eaLnBrk="1" hangingPunct="1">
              <a:buNone/>
            </a:pPr>
            <a:r>
              <a:rPr lang="fr-FR" dirty="0">
                <a:latin typeface="Corbel" charset="0"/>
              </a:rPr>
              <a:t>6) Un problème de qualification des chômeurs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32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33350"/>
            <a:ext cx="7399338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9063"/>
            <a:ext cx="7239000" cy="66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77863"/>
            <a:ext cx="55245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FR" dirty="0">
                <a:latin typeface="Corbel" charset="0"/>
              </a:rPr>
              <a:t>7) Trop d’actifs</a:t>
            </a:r>
            <a:r>
              <a:rPr lang="fr-FR" dirty="0" smtClean="0">
                <a:latin typeface="Corbel" charset="0"/>
              </a:rPr>
              <a:t>?</a:t>
            </a:r>
          </a:p>
          <a:p>
            <a:pPr marL="0" indent="0" eaLnBrk="1" hangingPunct="1">
              <a:buNone/>
            </a:pPr>
            <a:r>
              <a:rPr lang="fr-FR" dirty="0">
                <a:latin typeface="Corbel" charset="0"/>
              </a:rPr>
              <a:t>8) La faute aux machines </a:t>
            </a:r>
            <a:r>
              <a:rPr lang="fr-FR" dirty="0" smtClean="0">
                <a:latin typeface="Corbel" charset="0"/>
              </a:rPr>
              <a:t>?</a:t>
            </a:r>
            <a:endParaRPr lang="fr-FR" dirty="0">
              <a:latin typeface="Corbel" charset="0"/>
            </a:endParaRPr>
          </a:p>
          <a:p>
            <a:pPr marL="0" indent="0" eaLnBrk="1" hangingPunct="1">
              <a:buNone/>
            </a:pPr>
            <a:r>
              <a:rPr lang="fr-FR" dirty="0">
                <a:latin typeface="Corbel" charset="0"/>
              </a:rPr>
              <a:t>9</a:t>
            </a:r>
            <a:r>
              <a:rPr lang="fr-FR" smtClean="0">
                <a:latin typeface="Corbel" charset="0"/>
              </a:rPr>
              <a:t>) </a:t>
            </a:r>
            <a:r>
              <a:rPr lang="fr-FR" dirty="0">
                <a:latin typeface="Corbel" charset="0"/>
              </a:rPr>
              <a:t>La faute au système capitaliste lui-même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64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rbel" charset="0"/>
              </a:rPr>
              <a:t>6) Les récentes mesures prises par le gouvernement ont-elles des chances de réduire le chômage?</a:t>
            </a:r>
            <a:br>
              <a:rPr lang="fr-FR" dirty="0">
                <a:latin typeface="Corbel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7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rbel" charset="0"/>
              </a:rPr>
              <a:t>Les critères de Pôle emploi</a:t>
            </a:r>
            <a:endParaRPr lang="fr-FR" dirty="0">
              <a:latin typeface="Corbel" charset="0"/>
            </a:endParaRPr>
          </a:p>
        </p:txBody>
      </p:sp>
      <p:sp>
        <p:nvSpPr>
          <p:cNvPr id="19458" name="Espace réservé du contenu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19459" name="Picture 4" descr="Capture d’écran 2016-02-03 à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5613"/>
            <a:ext cx="80486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0483" name="Picture 4" descr="Capture d’écran 2016-02-03 à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130425"/>
            <a:ext cx="79375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Corbel" charset="0"/>
            </a:endParaRPr>
          </a:p>
        </p:txBody>
      </p:sp>
      <p:pic>
        <p:nvPicPr>
          <p:cNvPr id="2150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6171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523</TotalTime>
  <Words>365</Words>
  <Application>Microsoft Macintosh PowerPoint</Application>
  <PresentationFormat>Présentation à l'écran (4:3)</PresentationFormat>
  <Paragraphs>45</Paragraphs>
  <Slides>65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7" baseType="lpstr">
      <vt:lpstr>Aube</vt:lpstr>
      <vt:lpstr>Document</vt:lpstr>
      <vt:lpstr>LE CHOMAGE</vt:lpstr>
      <vt:lpstr>PLAN</vt:lpstr>
      <vt:lpstr>Présentation PowerPoint</vt:lpstr>
      <vt:lpstr>1) Combien y a-t-il réellement de chômeurs aujourd’hui? </vt:lpstr>
      <vt:lpstr>Présentation PowerPoint</vt:lpstr>
      <vt:lpstr>Les critères de l’Insee</vt:lpstr>
      <vt:lpstr>Les critères de Pôle emploi</vt:lpstr>
      <vt:lpstr>Présentation PowerPoint</vt:lpstr>
      <vt:lpstr>Présentation PowerPoint</vt:lpstr>
      <vt:lpstr>Présentation PowerPoint</vt:lpstr>
      <vt:lpstr>L’ évolution du nombre de chômeurs </vt:lpstr>
      <vt:lpstr>Présentation PowerPoint</vt:lpstr>
      <vt:lpstr>2) Qui est au chômage?</vt:lpstr>
      <vt:lpstr>Présentation PowerPoint</vt:lpstr>
      <vt:lpstr>Présentation PowerPoint</vt:lpstr>
      <vt:lpstr>Présentation PowerPoint</vt:lpstr>
      <vt:lpstr>3) Quelques éléments sur le marché du travail</vt:lpstr>
      <vt:lpstr>Présentation PowerPoint</vt:lpstr>
      <vt:lpstr>Présentation PowerPoint</vt:lpstr>
      <vt:lpstr>Présentation PowerPoint</vt:lpstr>
      <vt:lpstr>Causes d’entrées et de sorties de l’emploi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4) Comment connaître l’impact d’une mesure de politique économique sur l’emploi?  </vt:lpstr>
      <vt:lpstr>Présentation PowerPoint</vt:lpstr>
      <vt:lpstr>5) Pourquoi y a-t-il du chômage? Les coupables potentiels… </vt:lpstr>
      <vt:lpstr>Présentation PowerPoint</vt:lpstr>
      <vt:lpstr>Présentation PowerPoint</vt:lpstr>
      <vt:lpstr>Le coût du travail</vt:lpstr>
      <vt:lpstr>Présentation PowerPoint</vt:lpstr>
      <vt:lpstr>Présentation PowerPoint</vt:lpstr>
      <vt:lpstr>Présentation PowerPoint</vt:lpstr>
      <vt:lpstr>Les politiques d’austérité sont-elles responsables de le montée du chômage?</vt:lpstr>
      <vt:lpstr>L’assistanat est-il responsable du chômage?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L’impact des rigidités présentes sur le marché du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6) Les récentes mesures prises par le gouvernement ont-elles des chances de réduire le chômage?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CHOMAGE</dc:title>
  <dc:creator>renaud chartoire</dc:creator>
  <cp:lastModifiedBy>renaud chartoire</cp:lastModifiedBy>
  <cp:revision>10</cp:revision>
  <dcterms:created xsi:type="dcterms:W3CDTF">2016-02-03T09:49:52Z</dcterms:created>
  <dcterms:modified xsi:type="dcterms:W3CDTF">2016-02-16T12:33:16Z</dcterms:modified>
</cp:coreProperties>
</file>