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D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400" y="9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orme libre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r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Cliquez et modifiez le titre</a:t>
            </a:r>
            <a:endParaRPr kumimoji="0" lang="en-US"/>
          </a:p>
        </p:txBody>
      </p:sp>
      <p:sp>
        <p:nvSpPr>
          <p:cNvPr id="17" name="Sous-titr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03/11/13</a:t>
            </a:fld>
            <a:endParaRPr lang="en-US"/>
          </a:p>
        </p:txBody>
      </p:sp>
      <p:sp>
        <p:nvSpPr>
          <p:cNvPr id="19" name="Espace réservé du pied de page 18"/>
          <p:cNvSpPr>
            <a:spLocks noGrp="1"/>
          </p:cNvSpPr>
          <p:nvPr>
            <p:ph type="ftr" sz="quarter" idx="11"/>
          </p:nvPr>
        </p:nvSpPr>
        <p:spPr/>
        <p:txBody>
          <a:bodyPr/>
          <a:lstStyle/>
          <a:p>
            <a:endParaRPr kumimoji="0" lang="en-US"/>
          </a:p>
        </p:txBody>
      </p:sp>
      <p:sp>
        <p:nvSpPr>
          <p:cNvPr id="27" name="Espace réservé du numéro de diapositive 2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et modifiez le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03/11/13</a:t>
            </a:fld>
            <a:endParaRPr lang="en-US" dirty="0"/>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et modifiez le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03/11/13</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fr-FR" smtClean="0"/>
              <a:t>Cliquez et modifiez le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03/11/13</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Ref idx="1002">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orme libre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r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Cliquez et modifiez le titre</a:t>
            </a:r>
            <a:endParaRPr kumimoji="0" lang="en-US"/>
          </a:p>
        </p:txBody>
      </p:sp>
      <p:sp>
        <p:nvSpPr>
          <p:cNvPr id="3" name="Espace réservé du texte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03/11/13</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fr-FR" smtClean="0"/>
              <a:t>Cliquez et modifiez le titre</a:t>
            </a:r>
            <a:endParaRPr kumimoji="0" lang="en-US"/>
          </a:p>
        </p:txBody>
      </p:sp>
      <p:sp>
        <p:nvSpPr>
          <p:cNvPr id="3" name="Espace réservé du conten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03/11/13</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et modifiez le titre</a:t>
            </a:r>
            <a:endParaRPr kumimoji="0" lang="en-US"/>
          </a:p>
        </p:txBody>
      </p:sp>
      <p:sp>
        <p:nvSpPr>
          <p:cNvPr id="3" name="Espace réservé du texte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03/11/13</a:t>
            </a:fld>
            <a:endParaRPr lang="en-US"/>
          </a:p>
        </p:txBody>
      </p:sp>
      <p:sp>
        <p:nvSpPr>
          <p:cNvPr id="8" name="Espace réservé du pied de page 7"/>
          <p:cNvSpPr>
            <a:spLocks noGrp="1"/>
          </p:cNvSpPr>
          <p:nvPr>
            <p:ph type="ftr" sz="quarter" idx="11"/>
          </p:nvPr>
        </p:nvSpPr>
        <p:spPr/>
        <p:txBody>
          <a:bodyPr/>
          <a:lstStyle/>
          <a:p>
            <a:endParaRPr kumimoji="0" lang="en-US"/>
          </a:p>
        </p:txBody>
      </p:sp>
      <p:sp>
        <p:nvSpPr>
          <p:cNvPr id="9" name="Espace réservé du numéro de diapositive 8"/>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320"/>
            <a:ext cx="7470648" cy="1143000"/>
          </a:xfrm>
        </p:spPr>
        <p:txBody>
          <a:bodyPr anchor="ctr"/>
          <a:lstStyle>
            <a:lvl1pPr algn="l">
              <a:defRPr sz="4600"/>
            </a:lvl1pPr>
          </a:lstStyle>
          <a:p>
            <a:r>
              <a:rPr kumimoji="0" lang="fr-FR" smtClean="0"/>
              <a:t>Cliquez et modifiez le titre</a:t>
            </a:r>
            <a:endParaRPr kumimoji="0" lang="en-US"/>
          </a:p>
        </p:txBody>
      </p:sp>
      <p:sp>
        <p:nvSpPr>
          <p:cNvPr id="7" name="Espace réservé de la date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03/11/13</a:t>
            </a:fld>
            <a:endParaRPr lang="en-US"/>
          </a:p>
        </p:txBody>
      </p:sp>
      <p:sp>
        <p:nvSpPr>
          <p:cNvPr id="8" name="Espace réservé du numéro de diapositive 7"/>
          <p:cNvSpPr>
            <a:spLocks noGrp="1"/>
          </p:cNvSpPr>
          <p:nvPr>
            <p:ph type="sldNum" sz="quarter" idx="11"/>
          </p:nvPr>
        </p:nvSpPr>
        <p:spPr/>
        <p:txBody>
          <a:bodyPr/>
          <a:lstStyle/>
          <a:p>
            <a:fld id="{2AA957AF-53C0-420B-9C2D-77DB1416566C}" type="slidenum">
              <a:rPr kumimoji="0" lang="en-US" smtClean="0"/>
              <a:pPr eaLnBrk="1" latinLnBrk="0" hangingPunct="1"/>
              <a:t>‹#›</a:t>
            </a:fld>
            <a:endParaRPr kumimoji="0" lang="en-US"/>
          </a:p>
        </p:txBody>
      </p:sp>
      <p:sp>
        <p:nvSpPr>
          <p:cNvPr id="9" name="Espace réservé du pied de page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03/11/13</a:t>
            </a:fld>
            <a:endParaRPr lang="en-US"/>
          </a:p>
        </p:txBody>
      </p:sp>
      <p:sp>
        <p:nvSpPr>
          <p:cNvPr id="3" name="Espace réservé du pied de page 2"/>
          <p:cNvSpPr>
            <a:spLocks noGrp="1"/>
          </p:cNvSpPr>
          <p:nvPr>
            <p:ph type="ftr" sz="quarter" idx="11"/>
          </p:nvPr>
        </p:nvSpPr>
        <p:spPr/>
        <p:txBody>
          <a:bodyPr/>
          <a:lstStyle/>
          <a:p>
            <a:endParaRPr kumimoji="0" lang="en-US"/>
          </a:p>
        </p:txBody>
      </p:sp>
      <p:sp>
        <p:nvSpPr>
          <p:cNvPr id="4" name="Espace réservé du numéro de diapositive 3"/>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fr-FR" smtClean="0"/>
              <a:t>Cliquez et modifiez le titre</a:t>
            </a:r>
            <a:endParaRPr kumimoji="0" lang="en-US"/>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03/11/13</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a:xfrm>
            <a:off x="8156448" y="6422064"/>
            <a:ext cx="762000" cy="365125"/>
          </a:xfrm>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fr-FR" smtClean="0"/>
              <a:t>Cliquez et modifiez le titre</a:t>
            </a:r>
            <a:endParaRPr kumimoji="0" lang="en-US"/>
          </a:p>
        </p:txBody>
      </p:sp>
      <p:sp>
        <p:nvSpPr>
          <p:cNvPr id="3" name="Espace réservé pour une imag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fr-FR" smtClean="0"/>
              <a:t>Faire glisser l'image vers l'espace réservé ou cliquer sur l'icône pour l'ajouter</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a:xfrm>
            <a:off x="457200" y="6422064"/>
            <a:ext cx="2133600" cy="365125"/>
          </a:xfrm>
        </p:spPr>
        <p:txBody>
          <a:bodyPr/>
          <a:lstStyle/>
          <a:p>
            <a:pPr eaLnBrk="1" latinLnBrk="0" hangingPunct="1"/>
            <a:fld id="{E637BB6B-EE1B-48FB-8575-0D55C373DE88}" type="datetimeFigureOut">
              <a:rPr lang="en-US" smtClean="0"/>
              <a:pPr eaLnBrk="1" latinLnBrk="0" hangingPunct="1"/>
              <a:t>03/11/13</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orme libre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orme lib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Espace réservé du titre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fr-FR" smtClean="0"/>
              <a:t>Cliquez et modifiez le titre</a:t>
            </a:r>
            <a:endParaRPr kumimoji="0" lang="en-US"/>
          </a:p>
        </p:txBody>
      </p:sp>
      <p:sp>
        <p:nvSpPr>
          <p:cNvPr id="30" name="Espace réservé du texte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eaLnBrk="1" latinLnBrk="0" hangingPunct="1"/>
            <a:fld id="{E637BB6B-EE1B-48FB-8575-0D55C373DE88}" type="datetimeFigureOut">
              <a:rPr lang="en-US" smtClean="0"/>
              <a:pPr eaLnBrk="1" latinLnBrk="0" hangingPunct="1"/>
              <a:t>03/11/13</a:t>
            </a:fld>
            <a:endParaRPr lang="en-US" sz="1000">
              <a:solidFill>
                <a:schemeClr val="tx2">
                  <a:shade val="50000"/>
                </a:schemeClr>
              </a:solidFill>
            </a:endParaRPr>
          </a:p>
        </p:txBody>
      </p:sp>
      <p:sp>
        <p:nvSpPr>
          <p:cNvPr id="22" name="Espace réservé du pied de page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Espace réservé du numéro de diapositive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Document_Microsoft_Word1.docx"/><Relationship Id="rId4" Type="http://schemas.openxmlformats.org/officeDocument/2006/relationships/image" Target="../media/image2.png"/><Relationship Id="rId5"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fr-FR" dirty="0" smtClean="0">
                <a:effectLst/>
              </a:rPr>
              <a:t/>
            </a:r>
            <a:br>
              <a:rPr lang="fr-FR" dirty="0" smtClean="0">
                <a:effectLst/>
              </a:rPr>
            </a:br>
            <a:r>
              <a:rPr lang="fr-FR" dirty="0" smtClean="0">
                <a:effectLst/>
              </a:rPr>
              <a:t>LA </a:t>
            </a:r>
            <a:r>
              <a:rPr lang="fr-FR" dirty="0">
                <a:effectLst/>
              </a:rPr>
              <a:t>DISTRIBUTION DES FILMS</a:t>
            </a:r>
            <a:r>
              <a:rPr lang="fr-FR" dirty="0">
                <a:effectLst/>
              </a:rPr>
              <a:t> </a:t>
            </a:r>
            <a:endParaRPr lang="fr-FR" dirty="0"/>
          </a:p>
        </p:txBody>
      </p:sp>
      <p:sp>
        <p:nvSpPr>
          <p:cNvPr id="3" name="Sous-titre 2"/>
          <p:cNvSpPr>
            <a:spLocks noGrp="1"/>
          </p:cNvSpPr>
          <p:nvPr>
            <p:ph type="subTitle" idx="1"/>
          </p:nvPr>
        </p:nvSpPr>
        <p:spPr/>
        <p:txBody>
          <a:bodyPr>
            <a:normAutofit/>
          </a:bodyPr>
          <a:lstStyle/>
          <a:p>
            <a:pPr algn="ctr"/>
            <a:r>
              <a:rPr lang="fr-FR" sz="4000" b="1" dirty="0">
                <a:solidFill>
                  <a:srgbClr val="00D300"/>
                </a:solidFill>
                <a:latin typeface="Comic Sans MS"/>
                <a:cs typeface="Comic Sans MS"/>
              </a:rPr>
              <a:t>ECONOMIE DU </a:t>
            </a:r>
            <a:endParaRPr lang="fr-FR" sz="4000" b="1" dirty="0" smtClean="0">
              <a:solidFill>
                <a:srgbClr val="00D300"/>
              </a:solidFill>
              <a:latin typeface="Comic Sans MS"/>
              <a:cs typeface="Comic Sans MS"/>
            </a:endParaRPr>
          </a:p>
          <a:p>
            <a:pPr algn="ctr"/>
            <a:r>
              <a:rPr lang="fr-FR" sz="4000" b="1" dirty="0" smtClean="0">
                <a:solidFill>
                  <a:srgbClr val="00D300"/>
                </a:solidFill>
                <a:latin typeface="Comic Sans MS"/>
                <a:cs typeface="Comic Sans MS"/>
              </a:rPr>
              <a:t>CINEMA 3 </a:t>
            </a:r>
            <a:endParaRPr lang="fr-FR" sz="4000" dirty="0">
              <a:solidFill>
                <a:srgbClr val="00D300"/>
              </a:solidFill>
              <a:latin typeface="Comic Sans MS"/>
              <a:cs typeface="Comic Sans MS"/>
            </a:endParaRPr>
          </a:p>
        </p:txBody>
      </p:sp>
    </p:spTree>
    <p:extLst>
      <p:ext uri="{BB962C8B-B14F-4D97-AF65-F5344CB8AC3E}">
        <p14:creationId xmlns:p14="http://schemas.microsoft.com/office/powerpoint/2010/main" val="1733237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rcRect t="-9041" b="-9041"/>
          <a:stretch>
            <a:fillRect/>
          </a:stretch>
        </p:blipFill>
        <p:spPr>
          <a:xfrm>
            <a:off x="457200" y="1600200"/>
            <a:ext cx="6743700" cy="4087222"/>
          </a:xfrm>
        </p:spPr>
      </p:pic>
    </p:spTree>
    <p:extLst>
      <p:ext uri="{BB962C8B-B14F-4D97-AF65-F5344CB8AC3E}">
        <p14:creationId xmlns:p14="http://schemas.microsoft.com/office/powerpoint/2010/main" val="3468931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lvl="0"/>
            <a:r>
              <a:rPr lang="fr-FR" sz="3600" i="1" u="sng" dirty="0" smtClean="0"/>
              <a:t>c) Comment </a:t>
            </a:r>
            <a:r>
              <a:rPr lang="fr-FR" sz="3600" i="1" u="sng" dirty="0"/>
              <a:t>est constitué un service marketing?</a:t>
            </a:r>
            <a:r>
              <a:rPr lang="fr-FR" sz="3600" dirty="0"/>
              <a:t/>
            </a:r>
            <a:br>
              <a:rPr lang="fr-FR" sz="3600" dirty="0"/>
            </a:br>
            <a:endParaRPr lang="fr-FR" sz="3600" dirty="0"/>
          </a:p>
        </p:txBody>
      </p:sp>
      <p:pic>
        <p:nvPicPr>
          <p:cNvPr id="4" name="Espace réservé du contenu 3"/>
          <p:cNvPicPr>
            <a:picLocks noGrp="1" noChangeAspect="1"/>
          </p:cNvPicPr>
          <p:nvPr>
            <p:ph idx="1"/>
          </p:nvPr>
        </p:nvPicPr>
        <p:blipFill>
          <a:blip r:embed="rId2"/>
          <a:srcRect l="-15954" r="-15954"/>
          <a:stretch>
            <a:fillRect/>
          </a:stretch>
        </p:blipFill>
        <p:spPr/>
      </p:pic>
    </p:spTree>
    <p:extLst>
      <p:ext uri="{BB962C8B-B14F-4D97-AF65-F5344CB8AC3E}">
        <p14:creationId xmlns:p14="http://schemas.microsoft.com/office/powerpoint/2010/main" val="3491825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36576" lvl="0" indent="0">
              <a:buNone/>
            </a:pPr>
            <a:r>
              <a:rPr lang="fr-FR" i="1" u="sng" dirty="0" smtClean="0"/>
              <a:t>d) A </a:t>
            </a:r>
            <a:r>
              <a:rPr lang="fr-FR" i="1" u="sng" dirty="0"/>
              <a:t>quoi sert le service technique?</a:t>
            </a:r>
            <a:endParaRPr lang="fr-FR" dirty="0"/>
          </a:p>
          <a:p>
            <a:pPr marL="36576" indent="0">
              <a:buNone/>
            </a:pPr>
            <a:endParaRPr lang="fr-FR" dirty="0"/>
          </a:p>
        </p:txBody>
      </p:sp>
    </p:spTree>
    <p:extLst>
      <p:ext uri="{BB962C8B-B14F-4D97-AF65-F5344CB8AC3E}">
        <p14:creationId xmlns:p14="http://schemas.microsoft.com/office/powerpoint/2010/main" val="4105945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541462"/>
          </a:xfrm>
        </p:spPr>
        <p:txBody>
          <a:bodyPr>
            <a:normAutofit fontScale="90000"/>
          </a:bodyPr>
          <a:lstStyle/>
          <a:p>
            <a:pPr lvl="0"/>
            <a:r>
              <a:rPr lang="fr-FR" b="1" u="sng" dirty="0"/>
              <a:t>4</a:t>
            </a:r>
            <a:r>
              <a:rPr lang="fr-FR" b="1" u="sng" dirty="0" smtClean="0"/>
              <a:t>) Quel </a:t>
            </a:r>
            <a:r>
              <a:rPr lang="fr-FR" b="1" u="sng" dirty="0"/>
              <a:t>distributeur pour quel film ?</a:t>
            </a:r>
            <a:r>
              <a:rPr lang="fr-FR" dirty="0"/>
              <a:t/>
            </a:r>
            <a:br>
              <a:rPr lang="fr-FR" dirty="0"/>
            </a:br>
            <a:endParaRPr lang="fr-FR" dirty="0"/>
          </a:p>
        </p:txBody>
      </p:sp>
      <p:sp>
        <p:nvSpPr>
          <p:cNvPr id="3" name="Espace réservé du contenu 2"/>
          <p:cNvSpPr>
            <a:spLocks noGrp="1"/>
          </p:cNvSpPr>
          <p:nvPr>
            <p:ph idx="1"/>
          </p:nvPr>
        </p:nvSpPr>
        <p:spPr/>
        <p:txBody>
          <a:bodyPr>
            <a:normAutofit fontScale="62500" lnSpcReduction="20000"/>
          </a:bodyPr>
          <a:lstStyle/>
          <a:p>
            <a:pPr marL="36576" indent="0">
              <a:buNone/>
            </a:pPr>
            <a:r>
              <a:rPr lang="fr-FR" dirty="0"/>
              <a:t>IL EXISTE DEUX SORTES DE SOCIÉTÉS DE DISTRIBUTION :</a:t>
            </a:r>
          </a:p>
          <a:p>
            <a:pPr marL="36576" indent="0">
              <a:buNone/>
            </a:pPr>
            <a:r>
              <a:rPr lang="fr-FR" dirty="0">
                <a:sym typeface="Wingdings"/>
              </a:rPr>
              <a:t></a:t>
            </a:r>
            <a:r>
              <a:rPr lang="fr-FR" dirty="0"/>
              <a:t> Les sociétés appartenant à un groupe</a:t>
            </a:r>
          </a:p>
          <a:p>
            <a:r>
              <a:rPr lang="fr-FR" dirty="0"/>
              <a:t>MARS FILMS (Canal+)</a:t>
            </a:r>
          </a:p>
          <a:p>
            <a:r>
              <a:rPr lang="fr-FR" dirty="0"/>
              <a:t>SND (M6)</a:t>
            </a:r>
          </a:p>
          <a:p>
            <a:r>
              <a:rPr lang="fr-FR" dirty="0"/>
              <a:t>TFM (TF1)</a:t>
            </a:r>
          </a:p>
          <a:p>
            <a:r>
              <a:rPr lang="fr-FR" dirty="0"/>
              <a:t>PATHE DISTRIBUTION (Pathé)</a:t>
            </a:r>
          </a:p>
          <a:p>
            <a:r>
              <a:rPr lang="fr-FR" dirty="0"/>
              <a:t>UGC DISTRIBUTION (UGC)</a:t>
            </a:r>
          </a:p>
          <a:p>
            <a:r>
              <a:rPr lang="fr-FR" dirty="0"/>
              <a:t>GAUMONT COLUMBIA TRI STAR (Gaumont et Sony </a:t>
            </a:r>
            <a:r>
              <a:rPr lang="fr-FR" dirty="0" err="1"/>
              <a:t>Pictures</a:t>
            </a:r>
            <a:r>
              <a:rPr lang="fr-FR" dirty="0"/>
              <a:t>)</a:t>
            </a:r>
          </a:p>
          <a:p>
            <a:r>
              <a:rPr lang="fr-FR" dirty="0"/>
              <a:t>FOX DISTRIBUTION (2Oth CENTURY FOX)</a:t>
            </a:r>
          </a:p>
          <a:p>
            <a:r>
              <a:rPr lang="en-GB" dirty="0"/>
              <a:t>BUENA VISTA </a:t>
            </a:r>
            <a:r>
              <a:rPr lang="en-GB" dirty="0" err="1"/>
              <a:t>iNTERNATIONAL</a:t>
            </a:r>
            <a:r>
              <a:rPr lang="en-GB" dirty="0"/>
              <a:t> (The Walt Disney Company)</a:t>
            </a:r>
            <a:endParaRPr lang="fr-FR" dirty="0"/>
          </a:p>
          <a:p>
            <a:r>
              <a:rPr lang="en-GB" dirty="0"/>
              <a:t>WARNER BROS (AOL TIME WARNER)</a:t>
            </a:r>
            <a:endParaRPr lang="fr-FR" dirty="0"/>
          </a:p>
          <a:p>
            <a:r>
              <a:rPr lang="fr-FR" dirty="0"/>
              <a:t>PARAMOUNT (VIACOM)</a:t>
            </a:r>
          </a:p>
          <a:p>
            <a:pPr marL="36576" indent="0">
              <a:buNone/>
            </a:pPr>
            <a:endParaRPr lang="fr-FR" dirty="0"/>
          </a:p>
        </p:txBody>
      </p:sp>
    </p:spTree>
    <p:extLst>
      <p:ext uri="{BB962C8B-B14F-4D97-AF65-F5344CB8AC3E}">
        <p14:creationId xmlns:p14="http://schemas.microsoft.com/office/powerpoint/2010/main" val="3886135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85000" lnSpcReduction="20000"/>
          </a:bodyPr>
          <a:lstStyle/>
          <a:p>
            <a:pPr marL="36576" indent="0">
              <a:buNone/>
            </a:pPr>
            <a:r>
              <a:rPr lang="fr-FR" dirty="0">
                <a:sym typeface="Wingdings"/>
              </a:rPr>
              <a:t></a:t>
            </a:r>
            <a:r>
              <a:rPr lang="fr-FR" dirty="0"/>
              <a:t> Les sociétés indépendantes</a:t>
            </a:r>
          </a:p>
          <a:p>
            <a:r>
              <a:rPr lang="fr-FR" dirty="0"/>
              <a:t>OCEAN FILMS</a:t>
            </a:r>
          </a:p>
          <a:p>
            <a:r>
              <a:rPr lang="fr-FR" dirty="0"/>
              <a:t>DIAPHANA</a:t>
            </a:r>
          </a:p>
          <a:p>
            <a:r>
              <a:rPr lang="fr-FR" dirty="0"/>
              <a:t>REZO FILMS</a:t>
            </a:r>
          </a:p>
          <a:p>
            <a:r>
              <a:rPr lang="fr-FR" dirty="0"/>
              <a:t>PYRAMIDE</a:t>
            </a:r>
          </a:p>
          <a:p>
            <a:r>
              <a:rPr lang="fr-FR" dirty="0"/>
              <a:t>LA FABRIQUE DE FILMS</a:t>
            </a:r>
          </a:p>
          <a:p>
            <a:r>
              <a:rPr lang="fr-FR" dirty="0"/>
              <a:t>METROPOLITAN</a:t>
            </a:r>
          </a:p>
          <a:p>
            <a:r>
              <a:rPr lang="fr-FR" dirty="0"/>
              <a:t>EUROPA CORP</a:t>
            </a:r>
          </a:p>
          <a:p>
            <a:r>
              <a:rPr lang="fr-FR" dirty="0"/>
              <a:t>BAC FILMS</a:t>
            </a:r>
          </a:p>
          <a:p>
            <a:r>
              <a:rPr lang="fr-FR" dirty="0"/>
              <a:t>PAN EUROPEENNE</a:t>
            </a:r>
          </a:p>
          <a:p>
            <a:r>
              <a:rPr lang="fr-FR" dirty="0"/>
              <a:t>etc.</a:t>
            </a:r>
          </a:p>
          <a:p>
            <a:pPr marL="36576" indent="0">
              <a:buNone/>
            </a:pPr>
            <a:endParaRPr lang="fr-FR" dirty="0"/>
          </a:p>
        </p:txBody>
      </p:sp>
    </p:spTree>
    <p:extLst>
      <p:ext uri="{BB962C8B-B14F-4D97-AF65-F5344CB8AC3E}">
        <p14:creationId xmlns:p14="http://schemas.microsoft.com/office/powerpoint/2010/main" val="3149366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2341562"/>
          </a:xfrm>
        </p:spPr>
        <p:txBody>
          <a:bodyPr>
            <a:normAutofit fontScale="90000"/>
          </a:bodyPr>
          <a:lstStyle/>
          <a:p>
            <a:pPr lvl="0"/>
            <a:r>
              <a:rPr lang="fr-FR" dirty="0" smtClean="0"/>
              <a:t>II- </a:t>
            </a:r>
            <a:r>
              <a:rPr lang="fr-FR" b="1" u="sng" cap="small" dirty="0"/>
              <a:t>LES PRINCIPALES </a:t>
            </a:r>
            <a:r>
              <a:rPr lang="fr-FR" b="1" u="sng" cap="small" dirty="0" smtClean="0"/>
              <a:t>DONNEES </a:t>
            </a:r>
            <a:r>
              <a:rPr lang="fr-FR" b="1" u="sng" cap="small" dirty="0"/>
              <a:t>CHIFFREES SUR LA DISTRIBUTION EN FRANCE</a:t>
            </a:r>
            <a:r>
              <a:rPr lang="fr-FR" dirty="0"/>
              <a:t/>
            </a:r>
            <a:br>
              <a:rPr lang="fr-FR" dirty="0"/>
            </a:br>
            <a:endParaRPr lang="fr-FR" dirty="0"/>
          </a:p>
        </p:txBody>
      </p:sp>
      <p:sp>
        <p:nvSpPr>
          <p:cNvPr id="3" name="Espace réservé du contenu 2"/>
          <p:cNvSpPr>
            <a:spLocks noGrp="1"/>
          </p:cNvSpPr>
          <p:nvPr>
            <p:ph idx="1"/>
          </p:nvPr>
        </p:nvSpPr>
        <p:spPr/>
        <p:txBody>
          <a:bodyPr/>
          <a:lstStyle/>
          <a:p>
            <a:endParaRPr lang="fr-FR" dirty="0"/>
          </a:p>
        </p:txBody>
      </p:sp>
    </p:spTree>
    <p:extLst>
      <p:ext uri="{BB962C8B-B14F-4D97-AF65-F5344CB8AC3E}">
        <p14:creationId xmlns:p14="http://schemas.microsoft.com/office/powerpoint/2010/main" val="3467668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dirty="0" smtClean="0"/>
              <a:t>1) </a:t>
            </a:r>
            <a:r>
              <a:rPr lang="fr-FR" b="1" u="sng" dirty="0"/>
              <a:t>L’évolution du nombre de sorties</a:t>
            </a:r>
            <a:r>
              <a:rPr lang="fr-FR" dirty="0"/>
              <a:t/>
            </a:r>
            <a:br>
              <a:rPr lang="fr-FR" dirty="0"/>
            </a:br>
            <a:endParaRPr lang="fr-FR" dirty="0"/>
          </a:p>
        </p:txBody>
      </p:sp>
      <p:sp>
        <p:nvSpPr>
          <p:cNvPr id="3" name="Espace réservé du contenu 2"/>
          <p:cNvSpPr>
            <a:spLocks noGrp="1"/>
          </p:cNvSpPr>
          <p:nvPr>
            <p:ph idx="1"/>
          </p:nvPr>
        </p:nvSpPr>
        <p:spPr/>
        <p:txBody>
          <a:bodyPr/>
          <a:lstStyle/>
          <a:p>
            <a:pPr marL="36576" lvl="0" indent="0">
              <a:buNone/>
            </a:pPr>
            <a:r>
              <a:rPr lang="fr-FR" i="1" u="sng" dirty="0" smtClean="0"/>
              <a:t>a) L’évolution </a:t>
            </a:r>
            <a:r>
              <a:rPr lang="fr-FR" i="1" u="sng" dirty="0"/>
              <a:t>du nombre de films</a:t>
            </a:r>
            <a:endParaRPr lang="fr-FR" dirty="0"/>
          </a:p>
          <a:p>
            <a:pPr marL="36576" indent="0">
              <a:buNone/>
            </a:pPr>
            <a:endParaRPr lang="fr-FR" dirty="0"/>
          </a:p>
        </p:txBody>
      </p:sp>
    </p:spTree>
    <p:extLst>
      <p:ext uri="{BB962C8B-B14F-4D97-AF65-F5344CB8AC3E}">
        <p14:creationId xmlns:p14="http://schemas.microsoft.com/office/powerpoint/2010/main" val="3641906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rcRect t="-3816" b="-3816"/>
          <a:stretch>
            <a:fillRect/>
          </a:stretch>
        </p:blipFill>
        <p:spPr/>
      </p:pic>
    </p:spTree>
    <p:extLst>
      <p:ext uri="{BB962C8B-B14F-4D97-AF65-F5344CB8AC3E}">
        <p14:creationId xmlns:p14="http://schemas.microsoft.com/office/powerpoint/2010/main" val="659682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dirty="0" smtClean="0"/>
              <a:t>b) </a:t>
            </a:r>
            <a:r>
              <a:rPr lang="fr-FR" i="1" u="sng" dirty="0"/>
              <a:t>L’évolution de nombre de « copies »</a:t>
            </a:r>
            <a:r>
              <a:rPr lang="fr-FR" dirty="0"/>
              <a:t/>
            </a:r>
            <a:br>
              <a:rPr lang="fr-FR" dirty="0"/>
            </a:br>
            <a:endParaRPr lang="fr-FR" dirty="0"/>
          </a:p>
        </p:txBody>
      </p:sp>
      <p:pic>
        <p:nvPicPr>
          <p:cNvPr id="4" name="Espace réservé du contenu 3"/>
          <p:cNvPicPr>
            <a:picLocks noGrp="1" noChangeAspect="1"/>
          </p:cNvPicPr>
          <p:nvPr>
            <p:ph idx="1"/>
          </p:nvPr>
        </p:nvPicPr>
        <p:blipFill>
          <a:blip r:embed="rId2"/>
          <a:srcRect l="-3581" r="-3581"/>
          <a:stretch>
            <a:fillRect/>
          </a:stretch>
        </p:blipFill>
        <p:spPr/>
      </p:pic>
    </p:spTree>
    <p:extLst>
      <p:ext uri="{BB962C8B-B14F-4D97-AF65-F5344CB8AC3E}">
        <p14:creationId xmlns:p14="http://schemas.microsoft.com/office/powerpoint/2010/main" val="1402217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863600"/>
            <a:ext cx="7467600" cy="5676900"/>
          </a:xfrm>
        </p:spPr>
        <p:txBody>
          <a:bodyPr>
            <a:normAutofit fontScale="77500" lnSpcReduction="20000"/>
          </a:bodyPr>
          <a:lstStyle/>
          <a:p>
            <a:pPr marL="36576" indent="0">
              <a:buNone/>
            </a:pPr>
            <a:r>
              <a:rPr lang="fr-FR" sz="3200" b="1" dirty="0"/>
              <a:t>Le nombre de copies pour le lancement des films progresse de façon vertigineuse</a:t>
            </a:r>
            <a:r>
              <a:rPr lang="fr-FR" sz="3200" dirty="0"/>
              <a:t>. </a:t>
            </a:r>
          </a:p>
          <a:p>
            <a:pPr lvl="1"/>
            <a:r>
              <a:rPr lang="fr-FR" sz="2800" dirty="0"/>
              <a:t>Pour la première fois en 1993, un film, </a:t>
            </a:r>
            <a:r>
              <a:rPr lang="fr-FR" sz="2800" i="1" dirty="0" err="1"/>
              <a:t>Jurassic</a:t>
            </a:r>
            <a:r>
              <a:rPr lang="fr-FR" sz="2800" i="1" dirty="0"/>
              <a:t> Park</a:t>
            </a:r>
            <a:r>
              <a:rPr lang="fr-FR" sz="2800" dirty="0"/>
              <a:t>, est distribué à plus de 500 copies, alors qu’en 2001 ils sont quarante.</a:t>
            </a:r>
          </a:p>
          <a:p>
            <a:pPr lvl="1"/>
            <a:r>
              <a:rPr lang="fr-FR" sz="2800" dirty="0"/>
              <a:t>Les records se succèdent, tant par le nombre de copies que par le nombre de films qui sortent dans des combinaisons massives. En décembre 2002, on atteint 1 007 copies avec </a:t>
            </a:r>
            <a:r>
              <a:rPr lang="fr-FR" sz="2800" i="1" dirty="0"/>
              <a:t>Harry Potter et la chambre des secrets</a:t>
            </a:r>
            <a:r>
              <a:rPr lang="fr-FR" sz="2800" dirty="0"/>
              <a:t>, qui s’accapare plus de 60 % du marché pour sa semaine de sortie, alors que deux semaines plus tard </a:t>
            </a:r>
            <a:r>
              <a:rPr lang="fr-FR" sz="2800" i="1" dirty="0"/>
              <a:t>Le Seigneur des anneaux Les deux tours</a:t>
            </a:r>
            <a:r>
              <a:rPr lang="fr-FR" sz="2800" dirty="0"/>
              <a:t> sort sur 955 copies. </a:t>
            </a:r>
          </a:p>
          <a:p>
            <a:pPr lvl="1"/>
            <a:r>
              <a:rPr lang="fr-FR" sz="2800" dirty="0"/>
              <a:t>Dans toutes les catégories, la hausse est forte, si bien qu’en 2011, 164 films sortent dans des combinaisons supérieures à 200 copies. Film le plus cher du cinéma français avec 78 millions d’euros de budget, </a:t>
            </a:r>
            <a:r>
              <a:rPr lang="fr-FR" sz="2800" i="1" dirty="0"/>
              <a:t>Astérix aux Jeux Olympiques</a:t>
            </a:r>
            <a:r>
              <a:rPr lang="fr-FR" sz="2800" dirty="0"/>
              <a:t> est sorti en janvier 2008 sur 1078 copies France.</a:t>
            </a:r>
          </a:p>
          <a:p>
            <a:pPr marL="36576" indent="0">
              <a:buNone/>
            </a:pPr>
            <a:endParaRPr lang="fr-FR" dirty="0"/>
          </a:p>
        </p:txBody>
      </p:sp>
    </p:spTree>
    <p:extLst>
      <p:ext uri="{BB962C8B-B14F-4D97-AF65-F5344CB8AC3E}">
        <p14:creationId xmlns:p14="http://schemas.microsoft.com/office/powerpoint/2010/main" val="3409931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744662"/>
          </a:xfrm>
        </p:spPr>
        <p:txBody>
          <a:bodyPr>
            <a:normAutofit fontScale="90000"/>
          </a:bodyPr>
          <a:lstStyle/>
          <a:p>
            <a:pPr lvl="0"/>
            <a:r>
              <a:rPr lang="fr-FR" sz="4000" dirty="0" smtClean="0"/>
              <a:t>I- </a:t>
            </a:r>
            <a:r>
              <a:rPr lang="fr-FR" sz="4000" b="1" u="sng" cap="small" dirty="0"/>
              <a:t>LES GRANDES FONCTIONS D’UN DISTRIBUTEUR</a:t>
            </a:r>
            <a:r>
              <a:rPr lang="fr-FR" dirty="0"/>
              <a:t/>
            </a:r>
            <a:br>
              <a:rPr lang="fr-FR" dirty="0"/>
            </a:br>
            <a:endParaRPr lang="fr-FR" dirty="0"/>
          </a:p>
        </p:txBody>
      </p:sp>
      <p:sp>
        <p:nvSpPr>
          <p:cNvPr id="3" name="Espace réservé du contenu 2"/>
          <p:cNvSpPr>
            <a:spLocks noGrp="1"/>
          </p:cNvSpPr>
          <p:nvPr>
            <p:ph idx="1"/>
          </p:nvPr>
        </p:nvSpPr>
        <p:spPr/>
        <p:txBody>
          <a:bodyPr>
            <a:normAutofit fontScale="92500"/>
          </a:bodyPr>
          <a:lstStyle/>
          <a:p>
            <a:pPr marL="36576" lvl="0" indent="0">
              <a:buNone/>
            </a:pPr>
            <a:r>
              <a:rPr lang="fr-FR" b="1" u="sng" cap="small" dirty="0" smtClean="0"/>
              <a:t>1) F</a:t>
            </a:r>
            <a:r>
              <a:rPr lang="fr-FR" b="1" u="sng" dirty="0" smtClean="0"/>
              <a:t>aire </a:t>
            </a:r>
            <a:r>
              <a:rPr lang="fr-FR" b="1" u="sng" dirty="0"/>
              <a:t>en sorte que les films soient vus</a:t>
            </a:r>
            <a:endParaRPr lang="fr-FR" dirty="0"/>
          </a:p>
          <a:p>
            <a:pPr marL="550926" lvl="0" indent="-514350">
              <a:buAutoNum type="alphaLcParenR"/>
            </a:pPr>
            <a:r>
              <a:rPr lang="fr-FR" i="1" u="sng" dirty="0" smtClean="0"/>
              <a:t>Faire </a:t>
            </a:r>
            <a:r>
              <a:rPr lang="fr-FR" i="1" u="sng" dirty="0"/>
              <a:t>en sorte que les films soient projetés dans des salles de </a:t>
            </a:r>
            <a:r>
              <a:rPr lang="fr-FR" i="1" u="sng" dirty="0" smtClean="0"/>
              <a:t>cinéma</a:t>
            </a:r>
          </a:p>
          <a:p>
            <a:pPr marL="550926" indent="-514350">
              <a:buFont typeface="Wingdings 2"/>
              <a:buAutoNum type="alphaLcParenR"/>
            </a:pPr>
            <a:r>
              <a:rPr lang="fr-FR" i="1" u="sng" dirty="0"/>
              <a:t>Décider de sa date de </a:t>
            </a:r>
            <a:r>
              <a:rPr lang="fr-FR" i="1" u="sng" dirty="0" smtClean="0"/>
              <a:t>sortie</a:t>
            </a:r>
          </a:p>
          <a:p>
            <a:pPr marL="550926" lvl="0" indent="-514350">
              <a:buFont typeface="Wingdings 2"/>
              <a:buAutoNum type="alphaLcParenR"/>
            </a:pPr>
            <a:r>
              <a:rPr lang="fr-FR" i="1" u="sng" dirty="0"/>
              <a:t>La programmation des salles</a:t>
            </a:r>
            <a:endParaRPr lang="fr-FR" dirty="0"/>
          </a:p>
          <a:p>
            <a:pPr marL="550926" lvl="0" indent="-514350">
              <a:buFont typeface="Wingdings 2"/>
              <a:buAutoNum type="alphaLcParenR"/>
            </a:pPr>
            <a:r>
              <a:rPr lang="fr-FR" i="1" u="sng" dirty="0"/>
              <a:t>Faire connaître le film</a:t>
            </a:r>
            <a:endParaRPr lang="fr-FR" dirty="0"/>
          </a:p>
          <a:p>
            <a:pPr marL="36576" indent="0">
              <a:buNone/>
            </a:pPr>
            <a:r>
              <a:rPr lang="fr-FR" dirty="0"/>
              <a:t>http://</a:t>
            </a:r>
            <a:r>
              <a:rPr lang="fr-FR" dirty="0" err="1"/>
              <a:t>www.begeek.fr</a:t>
            </a:r>
            <a:r>
              <a:rPr lang="fr-FR" dirty="0"/>
              <a:t>/promo-completement-folle-carrie-vengeance-106510</a:t>
            </a:r>
          </a:p>
          <a:p>
            <a:pPr marL="36576" lvl="0" indent="0">
              <a:buNone/>
            </a:pPr>
            <a:endParaRPr lang="fr-FR" dirty="0"/>
          </a:p>
          <a:p>
            <a:pPr marL="36576" indent="0">
              <a:buNone/>
            </a:pPr>
            <a:endParaRPr lang="fr-FR" dirty="0"/>
          </a:p>
        </p:txBody>
      </p:sp>
    </p:spTree>
    <p:extLst>
      <p:ext uri="{BB962C8B-B14F-4D97-AF65-F5344CB8AC3E}">
        <p14:creationId xmlns:p14="http://schemas.microsoft.com/office/powerpoint/2010/main" val="2080114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36576" indent="0">
              <a:buNone/>
            </a:pPr>
            <a:r>
              <a:rPr lang="fr-FR" b="1" dirty="0"/>
              <a:t>La stratégie de l’offre saturante s’étend</a:t>
            </a:r>
            <a:r>
              <a:rPr lang="fr-FR" dirty="0"/>
              <a:t>, fragilisant plus encore les films qui ne peuvent prétendre à une telle débauche de moyens. À l’autre bout du spectre, </a:t>
            </a:r>
            <a:r>
              <a:rPr lang="fr-FR" b="1" dirty="0"/>
              <a:t>un film sur quatre sort sur moins de 10 copies, soit 4 copies par film en moyenne.</a:t>
            </a:r>
            <a:endParaRPr lang="fr-FR" dirty="0"/>
          </a:p>
          <a:p>
            <a:pPr marL="36576" indent="0">
              <a:buNone/>
            </a:pPr>
            <a:endParaRPr lang="fr-FR" dirty="0"/>
          </a:p>
        </p:txBody>
      </p:sp>
    </p:spTree>
    <p:extLst>
      <p:ext uri="{BB962C8B-B14F-4D97-AF65-F5344CB8AC3E}">
        <p14:creationId xmlns:p14="http://schemas.microsoft.com/office/powerpoint/2010/main" val="3220810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439862"/>
          </a:xfrm>
        </p:spPr>
        <p:txBody>
          <a:bodyPr>
            <a:normAutofit fontScale="90000"/>
          </a:bodyPr>
          <a:lstStyle/>
          <a:p>
            <a:pPr lvl="0"/>
            <a:r>
              <a:rPr lang="fr-FR" dirty="0" smtClean="0"/>
              <a:t>c) </a:t>
            </a:r>
            <a:r>
              <a:rPr lang="fr-FR" i="1" u="sng" dirty="0"/>
              <a:t>Une durée de présence en salles qui tend à se réduire</a:t>
            </a:r>
            <a:r>
              <a:rPr lang="fr-FR" dirty="0"/>
              <a:t/>
            </a:r>
            <a:br>
              <a:rPr lang="fr-FR" dirty="0"/>
            </a:br>
            <a:endParaRPr lang="fr-FR" dirty="0"/>
          </a:p>
        </p:txBody>
      </p:sp>
      <p:pic>
        <p:nvPicPr>
          <p:cNvPr id="4" name="Espace réservé du contenu 3"/>
          <p:cNvPicPr>
            <a:picLocks noGrp="1" noChangeAspect="1"/>
          </p:cNvPicPr>
          <p:nvPr>
            <p:ph idx="1"/>
          </p:nvPr>
        </p:nvPicPr>
        <p:blipFill>
          <a:blip r:embed="rId2"/>
          <a:srcRect l="-1459" r="-1459"/>
          <a:stretch>
            <a:fillRect/>
          </a:stretch>
        </p:blipFill>
        <p:spPr/>
      </p:pic>
    </p:spTree>
    <p:extLst>
      <p:ext uri="{BB962C8B-B14F-4D97-AF65-F5344CB8AC3E}">
        <p14:creationId xmlns:p14="http://schemas.microsoft.com/office/powerpoint/2010/main" val="2352590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dirty="0" smtClean="0"/>
              <a:t>2) </a:t>
            </a:r>
            <a:r>
              <a:rPr lang="fr-FR" b="1" u="sng" dirty="0"/>
              <a:t>Un marché concentré</a:t>
            </a:r>
            <a:r>
              <a:rPr lang="fr-FR" dirty="0"/>
              <a:t/>
            </a:r>
            <a:br>
              <a:rPr lang="fr-FR" dirty="0"/>
            </a:br>
            <a:endParaRPr lang="fr-FR" dirty="0"/>
          </a:p>
        </p:txBody>
      </p:sp>
      <p:sp>
        <p:nvSpPr>
          <p:cNvPr id="3" name="Espace réservé du contenu 2"/>
          <p:cNvSpPr>
            <a:spLocks noGrp="1"/>
          </p:cNvSpPr>
          <p:nvPr>
            <p:ph idx="1"/>
          </p:nvPr>
        </p:nvSpPr>
        <p:spPr/>
        <p:txBody>
          <a:bodyPr/>
          <a:lstStyle/>
          <a:p>
            <a:pPr marL="36576" lvl="0" indent="0">
              <a:buNone/>
            </a:pPr>
            <a:r>
              <a:rPr lang="fr-FR" dirty="0" smtClean="0"/>
              <a:t>a) </a:t>
            </a:r>
            <a:r>
              <a:rPr lang="fr-FR" i="1" u="sng" dirty="0"/>
              <a:t>Le constat</a:t>
            </a:r>
            <a:endParaRPr lang="fr-FR" dirty="0"/>
          </a:p>
          <a:p>
            <a:pPr marL="36576" indent="0">
              <a:buNone/>
            </a:pPr>
            <a:endParaRPr lang="fr-FR" dirty="0"/>
          </a:p>
        </p:txBody>
      </p:sp>
    </p:spTree>
    <p:extLst>
      <p:ext uri="{BB962C8B-B14F-4D97-AF65-F5344CB8AC3E}">
        <p14:creationId xmlns:p14="http://schemas.microsoft.com/office/powerpoint/2010/main" val="1881409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rcRect t="-19791" b="-19791"/>
          <a:stretch>
            <a:fillRect/>
          </a:stretch>
        </p:blipFill>
        <p:spPr/>
      </p:pic>
    </p:spTree>
    <p:extLst>
      <p:ext uri="{BB962C8B-B14F-4D97-AF65-F5344CB8AC3E}">
        <p14:creationId xmlns:p14="http://schemas.microsoft.com/office/powerpoint/2010/main" val="994244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130300"/>
            <a:ext cx="7467600" cy="5549900"/>
          </a:xfrm>
        </p:spPr>
        <p:txBody>
          <a:bodyPr>
            <a:normAutofit fontScale="77500" lnSpcReduction="20000"/>
          </a:bodyPr>
          <a:lstStyle/>
          <a:p>
            <a:pPr marL="36576" indent="0">
              <a:buNone/>
            </a:pPr>
            <a:r>
              <a:rPr lang="fr-FR" dirty="0"/>
              <a:t>Le secteur de la distribution est marqué par un niveau élevé de concentration. </a:t>
            </a:r>
          </a:p>
          <a:p>
            <a:pPr lvl="0"/>
            <a:r>
              <a:rPr lang="fr-FR" dirty="0"/>
              <a:t>La France compte </a:t>
            </a:r>
            <a:r>
              <a:rPr lang="fr-FR" b="1" dirty="0"/>
              <a:t>une centaine de sociétés de distribution</a:t>
            </a:r>
            <a:r>
              <a:rPr lang="fr-FR" dirty="0"/>
              <a:t> actives.</a:t>
            </a:r>
          </a:p>
          <a:p>
            <a:pPr lvl="0"/>
            <a:r>
              <a:rPr lang="fr-FR" dirty="0"/>
              <a:t>Selon les années, </a:t>
            </a:r>
            <a:r>
              <a:rPr lang="fr-FR" b="1" dirty="0"/>
              <a:t>les dix premiers distributeurs réalisent entre 70 et 90 % du chiffre d’affaires</a:t>
            </a:r>
            <a:r>
              <a:rPr lang="fr-FR" dirty="0"/>
              <a:t> du secteur : 89,5 % en 2001 et 73,5 % en 2011. </a:t>
            </a:r>
          </a:p>
          <a:p>
            <a:pPr lvl="0"/>
            <a:r>
              <a:rPr lang="fr-FR" b="1" dirty="0"/>
              <a:t>La structure oligopolistique reste stable, mais le classement et les pondérations se modifient chaque année en fonction de la réussite relative de quelques films porteurs</a:t>
            </a:r>
            <a:r>
              <a:rPr lang="fr-FR" dirty="0"/>
              <a:t>. En 2011, par exemple, Gaumont gagne neuf places, notamment grâce au grand succès du film intouchables a contrario, </a:t>
            </a:r>
            <a:r>
              <a:rPr lang="fr-FR" dirty="0" err="1"/>
              <a:t>EuropaCorp</a:t>
            </a:r>
            <a:r>
              <a:rPr lang="fr-FR" dirty="0"/>
              <a:t> qui était au cinquième rang en 2010 perd neuf places en raison d’une chute de 60 % de ses entrées cumulées.</a:t>
            </a:r>
          </a:p>
          <a:p>
            <a:endParaRPr lang="fr-FR" dirty="0"/>
          </a:p>
        </p:txBody>
      </p:sp>
    </p:spTree>
    <p:extLst>
      <p:ext uri="{BB962C8B-B14F-4D97-AF65-F5344CB8AC3E}">
        <p14:creationId xmlns:p14="http://schemas.microsoft.com/office/powerpoint/2010/main" val="3070729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i="1" u="sng" dirty="0" smtClean="0"/>
              <a:t>b) Une </a:t>
            </a:r>
            <a:r>
              <a:rPr lang="fr-FR" i="1" u="sng" dirty="0"/>
              <a:t>typologie des </a:t>
            </a:r>
            <a:r>
              <a:rPr lang="fr-FR" i="1" u="sng" dirty="0" smtClean="0"/>
              <a:t>distributeurs</a:t>
            </a:r>
            <a:endParaRPr lang="fr-FR" dirty="0"/>
          </a:p>
        </p:txBody>
      </p:sp>
      <p:sp>
        <p:nvSpPr>
          <p:cNvPr id="3" name="Espace réservé du contenu 2"/>
          <p:cNvSpPr>
            <a:spLocks noGrp="1"/>
          </p:cNvSpPr>
          <p:nvPr>
            <p:ph idx="1"/>
          </p:nvPr>
        </p:nvSpPr>
        <p:spPr/>
        <p:txBody>
          <a:bodyPr/>
          <a:lstStyle/>
          <a:p>
            <a:endParaRPr lang="fr-FR" dirty="0"/>
          </a:p>
        </p:txBody>
      </p:sp>
    </p:spTree>
    <p:extLst>
      <p:ext uri="{BB962C8B-B14F-4D97-AF65-F5344CB8AC3E}">
        <p14:creationId xmlns:p14="http://schemas.microsoft.com/office/powerpoint/2010/main" val="1162177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477962"/>
          </a:xfrm>
        </p:spPr>
        <p:txBody>
          <a:bodyPr>
            <a:normAutofit fontScale="90000"/>
          </a:bodyPr>
          <a:lstStyle/>
          <a:p>
            <a:pPr lvl="0"/>
            <a:r>
              <a:rPr lang="fr-FR" dirty="0" smtClean="0"/>
              <a:t>3) </a:t>
            </a:r>
            <a:r>
              <a:rPr lang="fr-FR" b="1" u="sng" dirty="0"/>
              <a:t>L’évolution des budgets publicitaires</a:t>
            </a:r>
            <a:r>
              <a:rPr lang="fr-FR" dirty="0"/>
              <a:t/>
            </a:r>
            <a:br>
              <a:rPr lang="fr-FR" dirty="0"/>
            </a:br>
            <a:endParaRPr lang="fr-FR" dirty="0"/>
          </a:p>
        </p:txBody>
      </p:sp>
      <p:sp>
        <p:nvSpPr>
          <p:cNvPr id="3" name="Espace réservé du contenu 2"/>
          <p:cNvSpPr>
            <a:spLocks noGrp="1"/>
          </p:cNvSpPr>
          <p:nvPr>
            <p:ph idx="1"/>
          </p:nvPr>
        </p:nvSpPr>
        <p:spPr/>
        <p:txBody>
          <a:bodyPr/>
          <a:lstStyle/>
          <a:p>
            <a:pPr marL="36576" lvl="0" indent="0">
              <a:buNone/>
            </a:pPr>
            <a:r>
              <a:rPr lang="fr-FR" i="1" u="sng" dirty="0" smtClean="0"/>
              <a:t>a) Le </a:t>
            </a:r>
            <a:r>
              <a:rPr lang="fr-FR" i="1" u="sng" dirty="0"/>
              <a:t>constat</a:t>
            </a:r>
            <a:endParaRPr lang="fr-FR" dirty="0"/>
          </a:p>
          <a:p>
            <a:pPr marL="36576" indent="0">
              <a:buNone/>
            </a:pPr>
            <a:r>
              <a:rPr lang="fr-FR" dirty="0">
                <a:sym typeface="Wingdings 2"/>
              </a:rPr>
              <a:t></a:t>
            </a:r>
            <a:r>
              <a:rPr lang="fr-FR" dirty="0"/>
              <a:t> Le bilan global</a:t>
            </a:r>
          </a:p>
          <a:p>
            <a:pPr marL="36576" indent="0">
              <a:buNone/>
            </a:pPr>
            <a:endParaRPr lang="fr-FR" dirty="0"/>
          </a:p>
        </p:txBody>
      </p:sp>
    </p:spTree>
    <p:extLst>
      <p:ext uri="{BB962C8B-B14F-4D97-AF65-F5344CB8AC3E}">
        <p14:creationId xmlns:p14="http://schemas.microsoft.com/office/powerpoint/2010/main" val="37032619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rcRect l="-2699" r="-2699"/>
          <a:stretch>
            <a:fillRect/>
          </a:stretch>
        </p:blipFill>
        <p:spPr/>
      </p:pic>
    </p:spTree>
    <p:extLst>
      <p:ext uri="{BB962C8B-B14F-4D97-AF65-F5344CB8AC3E}">
        <p14:creationId xmlns:p14="http://schemas.microsoft.com/office/powerpoint/2010/main" val="2862784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a:bodyPr>
          <a:lstStyle/>
          <a:p>
            <a:pPr marL="36576" indent="0">
              <a:buNone/>
            </a:pPr>
            <a:r>
              <a:rPr lang="fr-FR" sz="3200" dirty="0">
                <a:sym typeface="Wingdings 2"/>
              </a:rPr>
              <a:t></a:t>
            </a:r>
            <a:r>
              <a:rPr lang="fr-FR" sz="3200" dirty="0"/>
              <a:t> La structure des dépenses publicitaires</a:t>
            </a:r>
          </a:p>
          <a:p>
            <a:pPr lvl="1"/>
            <a:r>
              <a:rPr lang="fr-FR" sz="2800" dirty="0"/>
              <a:t>Ils se concentrent sur </a:t>
            </a:r>
            <a:r>
              <a:rPr lang="fr-FR" sz="2800" b="1" dirty="0"/>
              <a:t>l’affichage</a:t>
            </a:r>
            <a:r>
              <a:rPr lang="fr-FR" sz="2800" dirty="0"/>
              <a:t> qui draine 29 % des dépenses (contre 49 %, en 2002)</a:t>
            </a:r>
          </a:p>
          <a:p>
            <a:pPr lvl="1"/>
            <a:r>
              <a:rPr lang="fr-FR" sz="2800" dirty="0"/>
              <a:t>et sur </a:t>
            </a:r>
            <a:r>
              <a:rPr lang="fr-FR" sz="2800" b="1" dirty="0"/>
              <a:t>l’Internet</a:t>
            </a:r>
            <a:r>
              <a:rPr lang="fr-FR" sz="2800" dirty="0"/>
              <a:t> qui a fortement progressé et fait maintenant jeu égal. </a:t>
            </a:r>
          </a:p>
          <a:p>
            <a:pPr lvl="1"/>
            <a:r>
              <a:rPr lang="fr-FR" sz="2800" dirty="0"/>
              <a:t>La </a:t>
            </a:r>
            <a:r>
              <a:rPr lang="fr-FR" sz="2800" b="1" dirty="0"/>
              <a:t>presse</a:t>
            </a:r>
            <a:r>
              <a:rPr lang="fr-FR" sz="2800" dirty="0"/>
              <a:t> vient loin derrière avec 18 %.</a:t>
            </a:r>
          </a:p>
          <a:p>
            <a:pPr lvl="1"/>
            <a:r>
              <a:rPr lang="fr-FR" sz="2800" dirty="0"/>
              <a:t> La </a:t>
            </a:r>
            <a:r>
              <a:rPr lang="fr-FR" sz="2800" b="1" dirty="0"/>
              <a:t>publicité par </a:t>
            </a:r>
            <a:r>
              <a:rPr lang="fr-FR" sz="2800" b="1" dirty="0" err="1"/>
              <a:t>bandes-annonces</a:t>
            </a:r>
            <a:r>
              <a:rPr lang="fr-FR" sz="2800" dirty="0"/>
              <a:t> en salles a fortement progressé en 2011 et représente 17 % des dépenses publicitaires </a:t>
            </a:r>
          </a:p>
          <a:p>
            <a:pPr lvl="1"/>
            <a:r>
              <a:rPr lang="fr-FR" sz="2800" dirty="0"/>
              <a:t>elle devance la </a:t>
            </a:r>
            <a:r>
              <a:rPr lang="fr-FR" sz="2800" b="1" dirty="0"/>
              <a:t>radio</a:t>
            </a:r>
            <a:r>
              <a:rPr lang="fr-FR" sz="2800" dirty="0"/>
              <a:t> qui reste à 7 %. </a:t>
            </a:r>
          </a:p>
          <a:p>
            <a:pPr marL="36576" indent="0">
              <a:buNone/>
            </a:pPr>
            <a:endParaRPr lang="fr-FR" dirty="0"/>
          </a:p>
        </p:txBody>
      </p:sp>
    </p:spTree>
    <p:extLst>
      <p:ext uri="{BB962C8B-B14F-4D97-AF65-F5344CB8AC3E}">
        <p14:creationId xmlns:p14="http://schemas.microsoft.com/office/powerpoint/2010/main" val="3040562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pPr marL="36576" lvl="0" indent="0">
              <a:buNone/>
            </a:pPr>
            <a:r>
              <a:rPr lang="fr-FR" i="1" u="sng" dirty="0" smtClean="0"/>
              <a:t>b) Le </a:t>
            </a:r>
            <a:r>
              <a:rPr lang="fr-FR" i="1" u="sng" dirty="0"/>
              <a:t>développement d’une approche marketing</a:t>
            </a:r>
            <a:endParaRPr lang="fr-FR" dirty="0"/>
          </a:p>
          <a:p>
            <a:pPr>
              <a:buFont typeface="Wingdings 2" charset="0"/>
              <a:buChar char=""/>
            </a:pPr>
            <a:r>
              <a:rPr lang="fr-FR" dirty="0" smtClean="0"/>
              <a:t>Définition</a:t>
            </a:r>
          </a:p>
          <a:p>
            <a:pPr marL="36576" indent="0">
              <a:buNone/>
            </a:pPr>
            <a:r>
              <a:rPr lang="fr-FR" dirty="0"/>
              <a:t>Le marketing est avant tout une méthode d’approche des marchés et de la commercialisation. Contrairement au schéma traditionnel qui va de l’offre vers la demande, le marketing part du marché et de l’analyse des besoins pour remonter vers la définition du produit</a:t>
            </a:r>
            <a:r>
              <a:rPr lang="fr-FR" dirty="0"/>
              <a:t> </a:t>
            </a:r>
            <a:endParaRPr lang="fr-FR" dirty="0"/>
          </a:p>
          <a:p>
            <a:pPr marL="36576" indent="0">
              <a:buNone/>
            </a:pPr>
            <a:endParaRPr lang="fr-FR" dirty="0"/>
          </a:p>
        </p:txBody>
      </p:sp>
    </p:spTree>
    <p:extLst>
      <p:ext uri="{BB962C8B-B14F-4D97-AF65-F5344CB8AC3E}">
        <p14:creationId xmlns:p14="http://schemas.microsoft.com/office/powerpoint/2010/main" val="2558770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dirty="0" smtClean="0"/>
              <a:t>2) </a:t>
            </a:r>
            <a:r>
              <a:rPr lang="fr-FR" b="1" u="sng" dirty="0"/>
              <a:t>Une fonction financière</a:t>
            </a:r>
            <a:r>
              <a:rPr lang="fr-FR" dirty="0"/>
              <a:t/>
            </a:r>
            <a:br>
              <a:rPr lang="fr-FR" dirty="0"/>
            </a:br>
            <a:endParaRPr lang="fr-FR" dirty="0"/>
          </a:p>
        </p:txBody>
      </p:sp>
      <p:sp>
        <p:nvSpPr>
          <p:cNvPr id="3" name="Espace réservé du contenu 2"/>
          <p:cNvSpPr>
            <a:spLocks noGrp="1"/>
          </p:cNvSpPr>
          <p:nvPr>
            <p:ph idx="1"/>
          </p:nvPr>
        </p:nvSpPr>
        <p:spPr/>
        <p:txBody>
          <a:bodyPr/>
          <a:lstStyle/>
          <a:p>
            <a:pPr marL="36576" lvl="0" indent="0">
              <a:buNone/>
            </a:pPr>
            <a:r>
              <a:rPr lang="fr-FR" i="1" u="sng" dirty="0" smtClean="0"/>
              <a:t>a) Une </a:t>
            </a:r>
            <a:r>
              <a:rPr lang="fr-FR" i="1" u="sng" dirty="0"/>
              <a:t>fonction de collecte</a:t>
            </a:r>
            <a:endParaRPr lang="fr-FR" dirty="0"/>
          </a:p>
          <a:p>
            <a:pPr marL="36576" indent="0">
              <a:buNone/>
            </a:pPr>
            <a:endParaRPr lang="fr-FR" dirty="0"/>
          </a:p>
        </p:txBody>
      </p:sp>
    </p:spTree>
    <p:extLst>
      <p:ext uri="{BB962C8B-B14F-4D97-AF65-F5344CB8AC3E}">
        <p14:creationId xmlns:p14="http://schemas.microsoft.com/office/powerpoint/2010/main" val="1245214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pPr marL="36576" indent="0">
              <a:buNone/>
            </a:pPr>
            <a:r>
              <a:rPr lang="fr-FR" dirty="0"/>
              <a:t>On peut le définir comme un ensemble de techniques et de savoir-faire orienté vers la satisfaction des besoins et des désirs, par la création et l’échange concurrentiel de produits et services, Il est couramment utilisé comme moyen d’orienter et de contrôler les marchés, en maîtrisant la combinaison de quatre variables fondamentales : le produit, le prix, la distribution et la communication. </a:t>
            </a:r>
          </a:p>
          <a:p>
            <a:pPr marL="36576" indent="0">
              <a:buNone/>
            </a:pPr>
            <a:endParaRPr lang="fr-FR" dirty="0"/>
          </a:p>
        </p:txBody>
      </p:sp>
    </p:spTree>
    <p:extLst>
      <p:ext uri="{BB962C8B-B14F-4D97-AF65-F5344CB8AC3E}">
        <p14:creationId xmlns:p14="http://schemas.microsoft.com/office/powerpoint/2010/main" val="3871355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36576" indent="0">
              <a:buNone/>
            </a:pPr>
            <a:r>
              <a:rPr lang="fr-FR">
                <a:sym typeface="Wingdings 2"/>
              </a:rPr>
              <a:t></a:t>
            </a:r>
            <a:r>
              <a:rPr lang="fr-FR"/>
              <a:t> Des réussites… et des échecs</a:t>
            </a:r>
          </a:p>
          <a:p>
            <a:pPr marL="36576" indent="0">
              <a:buNone/>
            </a:pPr>
            <a:endParaRPr lang="fr-FR"/>
          </a:p>
        </p:txBody>
      </p:sp>
    </p:spTree>
    <p:extLst>
      <p:ext uri="{BB962C8B-B14F-4D97-AF65-F5344CB8AC3E}">
        <p14:creationId xmlns:p14="http://schemas.microsoft.com/office/powerpoint/2010/main" val="2743225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rcRect t="-9041" b="-9041"/>
          <a:stretch>
            <a:fillRect/>
          </a:stretch>
        </p:blipFill>
        <p:spPr/>
      </p:pic>
    </p:spTree>
    <p:extLst>
      <p:ext uri="{BB962C8B-B14F-4D97-AF65-F5344CB8AC3E}">
        <p14:creationId xmlns:p14="http://schemas.microsoft.com/office/powerpoint/2010/main" val="585039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36576" lvl="0" indent="0">
              <a:buNone/>
            </a:pPr>
            <a:r>
              <a:rPr lang="fr-FR" i="1" u="sng" dirty="0" smtClean="0"/>
              <a:t>b) Quelles </a:t>
            </a:r>
            <a:r>
              <a:rPr lang="fr-FR" i="1" u="sng" dirty="0"/>
              <a:t>sont les recettes distributeurs </a:t>
            </a:r>
            <a:r>
              <a:rPr lang="fr-FR" i="1" u="sng" dirty="0" smtClean="0"/>
              <a:t>?</a:t>
            </a:r>
          </a:p>
          <a:p>
            <a:pPr marL="36576" lvl="0" indent="0">
              <a:buNone/>
            </a:pPr>
            <a:endParaRPr lang="fr-FR" dirty="0"/>
          </a:p>
          <a:p>
            <a:endParaRPr lang="fr-FR" dirty="0"/>
          </a:p>
        </p:txBody>
      </p:sp>
    </p:spTree>
    <p:extLst>
      <p:ext uri="{BB962C8B-B14F-4D97-AF65-F5344CB8AC3E}">
        <p14:creationId xmlns:p14="http://schemas.microsoft.com/office/powerpoint/2010/main" val="3707522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36576" indent="0">
              <a:buNone/>
            </a:pPr>
            <a:r>
              <a:rPr lang="fr-FR" dirty="0"/>
              <a:t>L’équation permettant au distributeur d’évaluer son risque est la suivante :</a:t>
            </a:r>
            <a:r>
              <a:rPr lang="fr-FR" dirty="0"/>
              <a:t> </a:t>
            </a:r>
          </a:p>
          <a:p>
            <a:pPr marL="36576" indent="0">
              <a:buNone/>
            </a:pPr>
            <a:endParaRPr lang="fr-FR" dirty="0"/>
          </a:p>
        </p:txBody>
      </p:sp>
      <p:graphicFrame>
        <p:nvGraphicFramePr>
          <p:cNvPr id="4" name="Objet 3"/>
          <p:cNvGraphicFramePr>
            <a:graphicFrameLocks noChangeAspect="1"/>
          </p:cNvGraphicFramePr>
          <p:nvPr>
            <p:extLst>
              <p:ext uri="{D42A27DB-BD31-4B8C-83A1-F6EECF244321}">
                <p14:modId xmlns:p14="http://schemas.microsoft.com/office/powerpoint/2010/main" val="658193303"/>
              </p:ext>
            </p:extLst>
          </p:nvPr>
        </p:nvGraphicFramePr>
        <p:xfrm>
          <a:off x="762000" y="2794000"/>
          <a:ext cx="5911850" cy="844550"/>
        </p:xfrm>
        <a:graphic>
          <a:graphicData uri="http://schemas.openxmlformats.org/presentationml/2006/ole">
            <mc:AlternateContent xmlns:mc="http://schemas.openxmlformats.org/markup-compatibility/2006">
              <mc:Choice xmlns:v="urn:schemas-microsoft-com:vml" Requires="v">
                <p:oleObj spid="_x0000_s1027" name="Document" r:id="rId3" imgW="1689100" imgH="241300" progId="Word.Document.12">
                  <p:embed/>
                </p:oleObj>
              </mc:Choice>
              <mc:Fallback>
                <p:oleObj name="Document" r:id="rId3" imgW="1689100" imgH="241300" progId="Word.Document.12">
                  <p:embed/>
                  <p:pic>
                    <p:nvPicPr>
                      <p:cNvPr id="0" name=""/>
                      <p:cNvPicPr/>
                      <p:nvPr/>
                    </p:nvPicPr>
                    <p:blipFill>
                      <a:blip r:embed="rId4"/>
                      <a:stretch>
                        <a:fillRect/>
                      </a:stretch>
                    </p:blipFill>
                    <p:spPr>
                      <a:xfrm>
                        <a:off x="762000" y="2794000"/>
                        <a:ext cx="5911850" cy="844550"/>
                      </a:xfrm>
                      <a:prstGeom prst="rect">
                        <a:avLst/>
                      </a:prstGeom>
                    </p:spPr>
                  </p:pic>
                </p:oleObj>
              </mc:Fallback>
            </mc:AlternateContent>
          </a:graphicData>
        </a:graphic>
      </p:graphicFrame>
      <p:pic>
        <p:nvPicPr>
          <p:cNvPr id="5" name="Image 4"/>
          <p:cNvPicPr>
            <a:picLocks noChangeAspect="1"/>
          </p:cNvPicPr>
          <p:nvPr/>
        </p:nvPicPr>
        <p:blipFill>
          <a:blip r:embed="rId5"/>
          <a:stretch>
            <a:fillRect/>
          </a:stretch>
        </p:blipFill>
        <p:spPr>
          <a:xfrm>
            <a:off x="608012" y="4089399"/>
            <a:ext cx="6567488" cy="1766047"/>
          </a:xfrm>
          <a:prstGeom prst="rect">
            <a:avLst/>
          </a:prstGeom>
        </p:spPr>
      </p:pic>
    </p:spTree>
    <p:extLst>
      <p:ext uri="{BB962C8B-B14F-4D97-AF65-F5344CB8AC3E}">
        <p14:creationId xmlns:p14="http://schemas.microsoft.com/office/powerpoint/2010/main" val="3711791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516062"/>
          </a:xfrm>
        </p:spPr>
        <p:txBody>
          <a:bodyPr>
            <a:normAutofit fontScale="90000"/>
          </a:bodyPr>
          <a:lstStyle/>
          <a:p>
            <a:r>
              <a:rPr lang="fr-FR" sz="4000" dirty="0" smtClean="0"/>
              <a:t>3) </a:t>
            </a:r>
            <a:r>
              <a:rPr lang="fr-FR" dirty="0"/>
              <a:t> </a:t>
            </a:r>
            <a:r>
              <a:rPr lang="fr-FR" sz="4000" b="1" u="sng" dirty="0" smtClean="0"/>
              <a:t>Les </a:t>
            </a:r>
            <a:r>
              <a:rPr lang="fr-FR" sz="4000" b="1" u="sng" dirty="0"/>
              <a:t>différents métiers inhérents à la distribution d’un film</a:t>
            </a:r>
            <a:r>
              <a:rPr lang="fr-FR" sz="4000" dirty="0"/>
              <a:t/>
            </a:r>
            <a:br>
              <a:rPr lang="fr-FR" sz="4000" dirty="0"/>
            </a:br>
            <a:endParaRPr lang="fr-FR" sz="4000" dirty="0"/>
          </a:p>
        </p:txBody>
      </p:sp>
      <p:sp>
        <p:nvSpPr>
          <p:cNvPr id="3" name="Espace réservé du contenu 2"/>
          <p:cNvSpPr>
            <a:spLocks noGrp="1"/>
          </p:cNvSpPr>
          <p:nvPr>
            <p:ph idx="1"/>
          </p:nvPr>
        </p:nvSpPr>
        <p:spPr/>
        <p:txBody>
          <a:bodyPr/>
          <a:lstStyle/>
          <a:p>
            <a:pPr marL="550926" lvl="0" indent="-514350">
              <a:buAutoNum type="alphaLcParenR"/>
            </a:pPr>
            <a:r>
              <a:rPr lang="fr-FR" i="1" u="sng" dirty="0" smtClean="0"/>
              <a:t>Une </a:t>
            </a:r>
            <a:r>
              <a:rPr lang="fr-FR" i="1" u="sng" dirty="0"/>
              <a:t>multitude de </a:t>
            </a:r>
            <a:r>
              <a:rPr lang="fr-FR" i="1" u="sng" dirty="0" smtClean="0"/>
              <a:t>métiers</a:t>
            </a:r>
          </a:p>
          <a:p>
            <a:pPr marL="36576" lvl="0" indent="0">
              <a:buNone/>
            </a:pPr>
            <a:endParaRPr lang="fr-FR" dirty="0"/>
          </a:p>
          <a:p>
            <a:pPr marL="36576" indent="0">
              <a:buNone/>
            </a:pPr>
            <a:endParaRPr lang="fr-FR" dirty="0"/>
          </a:p>
        </p:txBody>
      </p:sp>
    </p:spTree>
    <p:extLst>
      <p:ext uri="{BB962C8B-B14F-4D97-AF65-F5344CB8AC3E}">
        <p14:creationId xmlns:p14="http://schemas.microsoft.com/office/powerpoint/2010/main" val="2363132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838200"/>
            <a:ext cx="7467600" cy="5287963"/>
          </a:xfrm>
        </p:spPr>
        <p:txBody>
          <a:bodyPr>
            <a:normAutofit fontScale="85000" lnSpcReduction="10000"/>
          </a:bodyPr>
          <a:lstStyle/>
          <a:p>
            <a:pPr marL="36576" indent="0">
              <a:buNone/>
            </a:pPr>
            <a:r>
              <a:rPr lang="fr-FR" dirty="0"/>
              <a:t>Une société de distribution de film est composée de quatre équipes :</a:t>
            </a:r>
          </a:p>
          <a:p>
            <a:pPr lvl="0"/>
            <a:r>
              <a:rPr lang="fr-FR" b="1" dirty="0"/>
              <a:t>Une équipe commerciale</a:t>
            </a:r>
            <a:r>
              <a:rPr lang="fr-FR" dirty="0"/>
              <a:t>, dont la fonction est de placer les films dans les salles de cinéma</a:t>
            </a:r>
          </a:p>
          <a:p>
            <a:pPr lvl="0"/>
            <a:r>
              <a:rPr lang="fr-FR" b="1" dirty="0"/>
              <a:t>Une équipe marketing</a:t>
            </a:r>
            <a:r>
              <a:rPr lang="fr-FR" dirty="0"/>
              <a:t>, dont la fonction est mettre en place la communication autour des films</a:t>
            </a:r>
          </a:p>
          <a:p>
            <a:pPr lvl="0"/>
            <a:r>
              <a:rPr lang="fr-FR" b="1" dirty="0"/>
              <a:t>Une équipe technique</a:t>
            </a:r>
            <a:r>
              <a:rPr lang="fr-FR" dirty="0"/>
              <a:t>, dont la fonction est d’assurer le tirage des copies, des films annonces, leur transport jusqu’aux salles de cinéma, et le cas échéant, le sous-titrage et le doublage</a:t>
            </a:r>
          </a:p>
          <a:p>
            <a:pPr lvl="0"/>
            <a:r>
              <a:rPr lang="fr-FR" b="1" dirty="0"/>
              <a:t>Le département administration et finance</a:t>
            </a:r>
            <a:r>
              <a:rPr lang="fr-FR" dirty="0"/>
              <a:t>.</a:t>
            </a:r>
          </a:p>
          <a:p>
            <a:pPr marL="36576" indent="0">
              <a:buNone/>
            </a:pPr>
            <a:endParaRPr lang="fr-FR" dirty="0"/>
          </a:p>
        </p:txBody>
      </p:sp>
    </p:spTree>
    <p:extLst>
      <p:ext uri="{BB962C8B-B14F-4D97-AF65-F5344CB8AC3E}">
        <p14:creationId xmlns:p14="http://schemas.microsoft.com/office/powerpoint/2010/main" val="3049175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36576" indent="0">
              <a:buNone/>
            </a:pPr>
            <a:r>
              <a:rPr lang="fr-FR" dirty="0" smtClean="0"/>
              <a:t>b) </a:t>
            </a:r>
            <a:r>
              <a:rPr lang="fr-FR" i="1" u="sng" dirty="0" smtClean="0"/>
              <a:t>Quel </a:t>
            </a:r>
            <a:r>
              <a:rPr lang="fr-FR" i="1" u="sng" dirty="0"/>
              <a:t>rôle jouent les équipes commerciales</a:t>
            </a:r>
            <a:r>
              <a:rPr lang="fr-FR" i="1" u="sng" dirty="0" smtClean="0"/>
              <a:t>?</a:t>
            </a:r>
          </a:p>
          <a:p>
            <a:pPr marL="36576" indent="0">
              <a:buNone/>
            </a:pPr>
            <a:endParaRPr lang="fr-FR" dirty="0"/>
          </a:p>
          <a:p>
            <a:pPr marL="36576" indent="0">
              <a:buNone/>
            </a:pPr>
            <a:endParaRPr lang="fr-FR" dirty="0"/>
          </a:p>
        </p:txBody>
      </p:sp>
    </p:spTree>
    <p:extLst>
      <p:ext uri="{BB962C8B-B14F-4D97-AF65-F5344CB8AC3E}">
        <p14:creationId xmlns:p14="http://schemas.microsoft.com/office/powerpoint/2010/main" val="204673567"/>
      </p:ext>
    </p:extLst>
  </p:cSld>
  <p:clrMapOvr>
    <a:masterClrMapping/>
  </p:clrMapOvr>
</p:sld>
</file>

<file path=ppt/theme/theme1.xml><?xml version="1.0" encoding="utf-8"?>
<a:theme xmlns:a="http://schemas.openxmlformats.org/drawingml/2006/main" name="Techniqu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Technique.thmx</Template>
  <TotalTime>28</TotalTime>
  <Words>791</Words>
  <Application>Microsoft Macintosh PowerPoint</Application>
  <PresentationFormat>Présentation à l'écran (4:3)</PresentationFormat>
  <Paragraphs>79</Paragraphs>
  <Slides>31</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31</vt:i4>
      </vt:variant>
    </vt:vector>
  </HeadingPairs>
  <TitlesOfParts>
    <vt:vector size="33" baseType="lpstr">
      <vt:lpstr>Technique</vt:lpstr>
      <vt:lpstr>Document Microsoft Word</vt:lpstr>
      <vt:lpstr> LA DISTRIBUTION DES FILMS </vt:lpstr>
      <vt:lpstr>I- LES GRANDES FONCTIONS D’UN DISTRIBUTEUR </vt:lpstr>
      <vt:lpstr>2) Une fonction financière </vt:lpstr>
      <vt:lpstr>Présentation PowerPoint</vt:lpstr>
      <vt:lpstr>Présentation PowerPoint</vt:lpstr>
      <vt:lpstr>Présentation PowerPoint</vt:lpstr>
      <vt:lpstr>3)  Les différents métiers inhérents à la distribution d’un film </vt:lpstr>
      <vt:lpstr>Présentation PowerPoint</vt:lpstr>
      <vt:lpstr>Présentation PowerPoint</vt:lpstr>
      <vt:lpstr>Présentation PowerPoint</vt:lpstr>
      <vt:lpstr>c) Comment est constitué un service marketing? </vt:lpstr>
      <vt:lpstr>Présentation PowerPoint</vt:lpstr>
      <vt:lpstr>4) Quel distributeur pour quel film ? </vt:lpstr>
      <vt:lpstr>Présentation PowerPoint</vt:lpstr>
      <vt:lpstr>II- LES PRINCIPALES DONNEES CHIFFREES SUR LA DISTRIBUTION EN FRANCE </vt:lpstr>
      <vt:lpstr>1) L’évolution du nombre de sorties </vt:lpstr>
      <vt:lpstr>Présentation PowerPoint</vt:lpstr>
      <vt:lpstr>b) L’évolution de nombre de « copies » </vt:lpstr>
      <vt:lpstr>Présentation PowerPoint</vt:lpstr>
      <vt:lpstr>Présentation PowerPoint</vt:lpstr>
      <vt:lpstr>c) Une durée de présence en salles qui tend à se réduire </vt:lpstr>
      <vt:lpstr>2) Un marché concentré </vt:lpstr>
      <vt:lpstr>Présentation PowerPoint</vt:lpstr>
      <vt:lpstr>Présentation PowerPoint</vt:lpstr>
      <vt:lpstr>b) Une typologie des distributeurs</vt:lpstr>
      <vt:lpstr>3) L’évolution des budgets publicitaires </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LA DISTRIBUTION DES FILMS </dc:title>
  <dc:creator>renaud chartoire</dc:creator>
  <cp:lastModifiedBy>renaud chartoire</cp:lastModifiedBy>
  <cp:revision>4</cp:revision>
  <dcterms:created xsi:type="dcterms:W3CDTF">2013-11-03T18:19:22Z</dcterms:created>
  <dcterms:modified xsi:type="dcterms:W3CDTF">2013-11-03T18:48:14Z</dcterms:modified>
</cp:coreProperties>
</file>