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15F86B-59D2-2E43-81CC-0AE7BD8E2F9D}" type="datetimeFigureOut">
              <a:rPr lang="fr-FR" smtClean="0"/>
              <a:t>31/08/13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70C7C6-D367-7D42-987D-6B48A2FBF76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PRESENTATION DES SES EN BL</a:t>
            </a:r>
            <a:r>
              <a:rPr lang="en-GB" dirty="0"/>
              <a:t/>
            </a:r>
            <a:br>
              <a:rPr lang="en-GB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20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i="1" dirty="0" smtClean="0"/>
              <a:t>Sociologie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 smtClean="0"/>
              <a:t>CHAPITRE </a:t>
            </a:r>
            <a:r>
              <a:rPr lang="fr-FR" b="1" u="sng" dirty="0"/>
              <a:t>4- LES BASES DE LA SOCIOLOGIE : LA DEMARCHE DU </a:t>
            </a:r>
            <a:r>
              <a:rPr lang="fr-FR" b="1" u="sng" dirty="0" smtClean="0"/>
              <a:t>SOCIOLOGUE</a:t>
            </a:r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r>
              <a:rPr lang="fr-FR" b="1" u="sng" dirty="0"/>
              <a:t>CHAPITRE 5- UN MONDE STRATIFIE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Les </a:t>
            </a:r>
            <a:r>
              <a:rPr lang="fr-FR" b="1" u="sng" dirty="0"/>
              <a:t>analyses sociologiques de la stratification sociale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Les </a:t>
            </a:r>
            <a:r>
              <a:rPr lang="fr-FR" b="1" u="sng" dirty="0"/>
              <a:t>analyses des inégalités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3) Vers </a:t>
            </a:r>
            <a:r>
              <a:rPr lang="fr-FR" b="1" u="sng" dirty="0"/>
              <a:t>une moyennisation ?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366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6- REPRODUCTION OU TRANSFORMATIONS SOCIALES ?</a:t>
            </a:r>
            <a:endParaRPr lang="en-GB" dirty="0"/>
          </a:p>
          <a:p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Les </a:t>
            </a:r>
            <a:r>
              <a:rPr lang="fr-FR" b="1" u="sng" dirty="0"/>
              <a:t>analyses sociologiques du changement social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Les </a:t>
            </a:r>
            <a:r>
              <a:rPr lang="fr-FR" b="1" u="sng" dirty="0"/>
              <a:t>analyses sociologiques de la mobilité sociale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996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i="1" dirty="0" smtClean="0"/>
              <a:t>Economie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7- UNE ECONOMIE </a:t>
            </a:r>
            <a:r>
              <a:rPr lang="fr-FR" b="1" u="sng" dirty="0" smtClean="0"/>
              <a:t>MONETAIRE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Les </a:t>
            </a:r>
            <a:r>
              <a:rPr lang="fr-FR" b="1" u="sng" dirty="0"/>
              <a:t>formes et fonctions de la monnaie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Présentation </a:t>
            </a:r>
            <a:r>
              <a:rPr lang="fr-FR" b="1" u="sng" dirty="0"/>
              <a:t>du système financier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3) Le </a:t>
            </a:r>
            <a:r>
              <a:rPr lang="fr-FR" b="1" u="sng" dirty="0"/>
              <a:t>processus de création monétaire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4) Les </a:t>
            </a:r>
            <a:r>
              <a:rPr lang="fr-FR" b="1" u="sng" dirty="0"/>
              <a:t>politiques monétaires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837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8- LES GRANDES FONCTIONS ECONOMIQUES</a:t>
            </a:r>
            <a:endParaRPr lang="en-GB" dirty="0"/>
          </a:p>
          <a:p>
            <a:pPr marL="0" indent="0">
              <a:buNone/>
            </a:pPr>
            <a:r>
              <a:rPr lang="fr-FR" b="1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L’analyse </a:t>
            </a:r>
            <a:r>
              <a:rPr lang="fr-FR" b="1" u="sng" dirty="0"/>
              <a:t>de la consommation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L’analyse </a:t>
            </a:r>
            <a:r>
              <a:rPr lang="fr-FR" b="1" u="sng" dirty="0"/>
              <a:t>de l’investissement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3) L’analyse </a:t>
            </a:r>
            <a:r>
              <a:rPr lang="fr-FR" b="1" u="sng" dirty="0"/>
              <a:t>de l’équilibre en économie fermée</a:t>
            </a:r>
            <a:endParaRPr lang="en-GB" dirty="0"/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49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dirty="0"/>
              <a:t>Objets communs aux sciences </a:t>
            </a:r>
            <a:r>
              <a:rPr lang="fr-FR" b="1" i="1" dirty="0" smtClean="0"/>
              <a:t>sociales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9- LE MARCHE DU TRAVAIL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1) Démographie </a:t>
            </a:r>
            <a:r>
              <a:rPr lang="fr-FR" b="1" u="sng" dirty="0"/>
              <a:t>de l’emploi et du chômage</a:t>
            </a: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2) La </a:t>
            </a:r>
            <a:r>
              <a:rPr lang="fr-FR" b="1" u="sng" dirty="0"/>
              <a:t>construction sociale des marchés du travail</a:t>
            </a: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3) Les </a:t>
            </a:r>
            <a:r>
              <a:rPr lang="fr-FR" b="1" u="sng" dirty="0"/>
              <a:t>théories explicatives du chômage</a:t>
            </a: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4) Quelques </a:t>
            </a:r>
            <a:r>
              <a:rPr lang="fr-FR" b="1" u="sng" dirty="0"/>
              <a:t>questions autour du marché du travail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6518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CHAPITRE 10- RATIONALITE, INFORMATION, CROYANCES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1) Comment </a:t>
            </a:r>
            <a:r>
              <a:rPr lang="fr-FR" b="1" u="sng" dirty="0"/>
              <a:t>agir rationnellement en univers certain ?</a:t>
            </a: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2) Comment </a:t>
            </a:r>
            <a:r>
              <a:rPr lang="fr-FR" b="1" u="sng" dirty="0"/>
              <a:t>agir rationnellement en univers incertain ?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1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11- LES THEORIES DE LA FIRME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1) Comment </a:t>
            </a:r>
            <a:r>
              <a:rPr lang="fr-FR" b="1" u="sng" dirty="0"/>
              <a:t>expliquer l’existence des firmes ?</a:t>
            </a:r>
            <a:endParaRPr lang="fr-FR" dirty="0"/>
          </a:p>
          <a:p>
            <a:pPr marL="0" lvl="0" indent="0">
              <a:buNone/>
            </a:pPr>
            <a:r>
              <a:rPr lang="fr-FR" b="1" u="sng" dirty="0" smtClean="0"/>
              <a:t>2) Comment </a:t>
            </a:r>
            <a:r>
              <a:rPr lang="fr-FR" b="1" u="sng" dirty="0"/>
              <a:t>expliquer la taille des firmes ?</a:t>
            </a:r>
            <a:endParaRPr lang="fr-FR" dirty="0"/>
          </a:p>
          <a:p>
            <a:pPr marL="0" lvl="0" indent="0">
              <a:buNone/>
            </a:pPr>
            <a:r>
              <a:rPr lang="fr-FR" b="1" u="sng" smtClean="0"/>
              <a:t>3) L’analyse </a:t>
            </a:r>
            <a:r>
              <a:rPr lang="fr-FR" b="1" u="sng" dirty="0"/>
              <a:t>de la bureaucratie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80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5) </a:t>
            </a:r>
            <a:r>
              <a:rPr lang="fr-FR" dirty="0"/>
              <a:t>Le travail attendu en </a:t>
            </a:r>
            <a:r>
              <a:rPr lang="fr-FR" dirty="0" smtClean="0"/>
              <a:t>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 préalable: une connaissance parfaite du cours</a:t>
            </a:r>
          </a:p>
          <a:p>
            <a:pPr marL="0" indent="0">
              <a:buNone/>
            </a:pPr>
            <a:r>
              <a:rPr lang="fr-FR" dirty="0" smtClean="0"/>
              <a:t>Pour accéder aux documents indispensables au suivi du cours:</a:t>
            </a:r>
          </a:p>
          <a:p>
            <a:pPr marL="0" indent="0">
              <a:buNone/>
            </a:pPr>
            <a:r>
              <a:rPr lang="fr-FR" dirty="0"/>
              <a:t>http://</a:t>
            </a:r>
            <a:r>
              <a:rPr lang="fr-FR" dirty="0" err="1"/>
              <a:t>www.la</a:t>
            </a:r>
            <a:r>
              <a:rPr lang="fr-FR" dirty="0"/>
              <a:t>-revanche-des-</a:t>
            </a:r>
            <a:r>
              <a:rPr lang="fr-FR" dirty="0" err="1"/>
              <a:t>ses.fr</a:t>
            </a:r>
            <a:r>
              <a:rPr lang="fr-FR" dirty="0"/>
              <a:t>/</a:t>
            </a:r>
            <a:r>
              <a:rPr lang="fr-FR" dirty="0" err="1"/>
              <a:t>IndexLSB.html</a:t>
            </a:r>
            <a:endParaRPr lang="fr-FR" dirty="0" smtClean="0"/>
          </a:p>
          <a:p>
            <a:r>
              <a:rPr lang="fr-FR" dirty="0" smtClean="0"/>
              <a:t>Indispensable: des lectures annexes au cours</a:t>
            </a:r>
          </a:p>
          <a:p>
            <a:pPr>
              <a:buFontTx/>
              <a:buChar char="-"/>
            </a:pPr>
            <a:r>
              <a:rPr lang="fr-FR" dirty="0" smtClean="0"/>
              <a:t>Des lectures données sur votre bo</a:t>
            </a:r>
            <a:r>
              <a:rPr lang="fr-FR" dirty="0" smtClean="0"/>
              <a:t>îte mail</a:t>
            </a:r>
          </a:p>
          <a:p>
            <a:pPr>
              <a:buFontTx/>
              <a:buChar char="-"/>
            </a:pPr>
            <a:r>
              <a:rPr lang="fr-FR" dirty="0" smtClean="0"/>
              <a:t>Des lectures de livres données par votre enseignant</a:t>
            </a:r>
          </a:p>
          <a:p>
            <a:pPr>
              <a:buFontTx/>
              <a:buChar char="-"/>
            </a:pPr>
            <a:r>
              <a:rPr lang="fr-FR" dirty="0" smtClean="0"/>
              <a:t>Des lectures personnelles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358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/>
              <a:t>Organiser son temps</a:t>
            </a:r>
            <a:endParaRPr lang="en-GB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Etre </a:t>
            </a:r>
            <a:r>
              <a:rPr lang="fr-FR" dirty="0"/>
              <a:t>élève de prépa, c’est déjà savoir organiser efficacement son temps pour faire face à la somme de travail à réaliser. Savoir organiser son temps efficacement, c’est se construire un planning qui sera impérativement respecté, dans lequel des plages indispensables de détente seront intégrées.</a:t>
            </a:r>
            <a:endParaRPr lang="en-GB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508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Concernant les SES, il est difficile de mettre à niveau ses connaissances sans au moins une quinzaine d’heures hebdomadaires de travail personnel. Ce travail consistera à :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apprendre </a:t>
            </a:r>
            <a:r>
              <a:rPr lang="fr-FR" dirty="0"/>
              <a:t>parfaitement son cours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approfondir </a:t>
            </a:r>
            <a:r>
              <a:rPr lang="fr-FR" dirty="0"/>
              <a:t>le cours par des lectures personnelles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suivre </a:t>
            </a:r>
            <a:r>
              <a:rPr lang="fr-FR" dirty="0"/>
              <a:t>rigoureusement l’actualité économique et sociale </a:t>
            </a:r>
            <a:endParaRPr lang="en-GB" dirty="0"/>
          </a:p>
          <a:p>
            <a:pPr lvl="0">
              <a:buFontTx/>
              <a:buChar char="-"/>
            </a:pPr>
            <a:r>
              <a:rPr lang="fr-FR" dirty="0" smtClean="0"/>
              <a:t>travailler </a:t>
            </a:r>
            <a:r>
              <a:rPr lang="fr-FR" dirty="0"/>
              <a:t>sur des sujets de concours afin d’être capable de traiter tous les sujets possibles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75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1) Pour commencer: entrer en prépa, qu’est-ce que ça signifie?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chance</a:t>
            </a:r>
          </a:p>
          <a:p>
            <a:r>
              <a:rPr lang="fr-FR" dirty="0" smtClean="0"/>
              <a:t>Une exigence</a:t>
            </a:r>
          </a:p>
          <a:p>
            <a:r>
              <a:rPr lang="fr-FR" dirty="0" smtClean="0"/>
              <a:t>Du travail</a:t>
            </a:r>
          </a:p>
          <a:p>
            <a:r>
              <a:rPr lang="fr-FR" dirty="0" smtClean="0"/>
              <a:t>Du plaisir</a:t>
            </a:r>
          </a:p>
          <a:p>
            <a:r>
              <a:rPr lang="fr-FR" dirty="0" smtClean="0"/>
              <a:t>De la souffrance</a:t>
            </a:r>
          </a:p>
          <a:p>
            <a:r>
              <a:rPr lang="fr-FR" dirty="0" smtClean="0"/>
              <a:t>Un moment inoubliable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13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trouver les sujets tombés à l’ENS ces dernières années ainsi que les rapports du jury:</a:t>
            </a:r>
          </a:p>
          <a:p>
            <a:pPr marL="0" indent="0">
              <a:buNone/>
            </a:pPr>
            <a:r>
              <a:rPr lang="fr-FR" dirty="0"/>
              <a:t>http://</a:t>
            </a:r>
            <a:r>
              <a:rPr lang="fr-FR" dirty="0" err="1"/>
              <a:t>www.ens.fr</a:t>
            </a:r>
            <a:r>
              <a:rPr lang="fr-FR" dirty="0"/>
              <a:t>/spip.php?rubrique49</a:t>
            </a:r>
          </a:p>
        </p:txBody>
      </p:sp>
    </p:spTree>
    <p:extLst>
      <p:ext uri="{BB962C8B-B14F-4D97-AF65-F5344CB8AC3E}">
        <p14:creationId xmlns:p14="http://schemas.microsoft.com/office/powerpoint/2010/main" val="917619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Ce travail donnera lieu à un travail de fichage important :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fichage </a:t>
            </a:r>
            <a:r>
              <a:rPr lang="fr-FR" dirty="0"/>
              <a:t>du cours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fichage </a:t>
            </a:r>
            <a:r>
              <a:rPr lang="fr-FR" dirty="0"/>
              <a:t>des livres lus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fichage </a:t>
            </a:r>
            <a:r>
              <a:rPr lang="fr-FR" dirty="0"/>
              <a:t>de thèmes d’actualité permettant de retrouver rapidement les principaux faits, les principales données,  et les principaux éléments théoriques d’explication des phénomènes ainsi mis en avant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fichage </a:t>
            </a:r>
            <a:r>
              <a:rPr lang="fr-FR" dirty="0"/>
              <a:t>sous forme de plans détaillés des éléments de réponse aux sujets de concours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092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C’est </a:t>
            </a:r>
            <a:r>
              <a:rPr lang="fr-FR" dirty="0"/>
              <a:t>la quantité et la qualité de votre travail qui déterminera votre réussite, tout autant que votre capacité à ne pas relâcher vos efforts. Tout dépend de vous, et vous pouvez y arriver si vous vous en donnez les moyens !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310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6) </a:t>
            </a:r>
            <a:r>
              <a:rPr lang="fr-FR" dirty="0"/>
              <a:t>Les évaluations en </a:t>
            </a:r>
            <a:r>
              <a:rPr lang="fr-FR" dirty="0" smtClean="0"/>
              <a:t>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Afin de vous aider dans votre travail, le cours donnera lieu à plusieurs séries d’évaluation complémentaires vous permettant de vous guider et de faire le point sur l’état de votre travail.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une </a:t>
            </a:r>
            <a:r>
              <a:rPr lang="fr-FR" dirty="0"/>
              <a:t>fois par mois, vous aurez un livre à lire qui donnera lieu à la réalisation d’une fiche de cours qui sera évaluée, et qui sera intégré au programme de colles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une </a:t>
            </a:r>
            <a:r>
              <a:rPr lang="fr-FR" dirty="0"/>
              <a:t>fois par mois, vous devrez réaliser un travail de recherche personnel qui donnera lieu à une production écrite sur une problématique contemporaine que je vous imposerai 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22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 smtClean="0"/>
              <a:t>- vous </a:t>
            </a:r>
            <a:r>
              <a:rPr lang="fr-FR" dirty="0"/>
              <a:t>aurez dans l’année un travail en groupe sur un sujet économique et/ou sociologique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pour </a:t>
            </a:r>
            <a:r>
              <a:rPr lang="fr-FR" dirty="0"/>
              <a:t>certains chapitres, vous aurez un DS d’une ou deux heures sur le chapitre en question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vous </a:t>
            </a:r>
            <a:r>
              <a:rPr lang="fr-FR" dirty="0"/>
              <a:t>aurez cinq devoirs type concours dans l’année </a:t>
            </a:r>
            <a:endParaRPr lang="en-GB" dirty="0"/>
          </a:p>
          <a:p>
            <a:pPr marL="0" lvl="0" indent="0">
              <a:buNone/>
            </a:pPr>
            <a:r>
              <a:rPr lang="fr-FR" dirty="0" smtClean="0"/>
              <a:t>- vous </a:t>
            </a:r>
            <a:r>
              <a:rPr lang="fr-FR" dirty="0"/>
              <a:t>passerez des colles à raison d’une toutes les 15 jours 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95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sujets à travailler en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La sociologie urbaine</a:t>
            </a:r>
          </a:p>
          <a:p>
            <a:pPr>
              <a:buFontTx/>
              <a:buChar char="-"/>
            </a:pPr>
            <a:r>
              <a:rPr lang="fr-FR" dirty="0" smtClean="0"/>
              <a:t>La sociologie de l’Art</a:t>
            </a:r>
          </a:p>
          <a:p>
            <a:pPr>
              <a:buFontTx/>
              <a:buChar char="-"/>
            </a:pPr>
            <a:r>
              <a:rPr lang="fr-FR" dirty="0" smtClean="0"/>
              <a:t>L’économie de la culture</a:t>
            </a:r>
          </a:p>
          <a:p>
            <a:pPr>
              <a:buFontTx/>
              <a:buChar char="-"/>
            </a:pPr>
            <a:r>
              <a:rPr lang="fr-FR" dirty="0" smtClean="0"/>
              <a:t>Economie et sociologie des discriminations</a:t>
            </a:r>
          </a:p>
          <a:p>
            <a:pPr>
              <a:buFontTx/>
              <a:buChar char="-"/>
            </a:pPr>
            <a:r>
              <a:rPr lang="fr-FR" dirty="0" smtClean="0"/>
              <a:t>La sociologie des religions</a:t>
            </a:r>
          </a:p>
          <a:p>
            <a:pPr>
              <a:buFontTx/>
              <a:buChar char="-"/>
            </a:pPr>
            <a:r>
              <a:rPr lang="fr-FR" dirty="0" smtClean="0"/>
              <a:t>La fiscalité</a:t>
            </a:r>
          </a:p>
        </p:txBody>
      </p:sp>
    </p:spTree>
    <p:extLst>
      <p:ext uri="{BB962C8B-B14F-4D97-AF65-F5344CB8AC3E}">
        <p14:creationId xmlns:p14="http://schemas.microsoft.com/office/powerpoint/2010/main" val="149362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La protection sociale</a:t>
            </a:r>
          </a:p>
          <a:p>
            <a:pPr>
              <a:buFontTx/>
              <a:buChar char="-"/>
            </a:pPr>
            <a:r>
              <a:rPr lang="fr-FR" dirty="0"/>
              <a:t> La sociologie de la délinquance</a:t>
            </a:r>
          </a:p>
          <a:p>
            <a:pPr>
              <a:buFontTx/>
              <a:buChar char="-"/>
            </a:pPr>
            <a:r>
              <a:rPr lang="fr-FR" dirty="0"/>
              <a:t>La sociologie des mouvements sociaux</a:t>
            </a:r>
          </a:p>
          <a:p>
            <a:pPr>
              <a:buFontTx/>
              <a:buChar char="-"/>
            </a:pPr>
            <a:r>
              <a:rPr lang="fr-FR" dirty="0"/>
              <a:t>La crise des dettes souveraines en Europe</a:t>
            </a:r>
          </a:p>
          <a:p>
            <a:pPr>
              <a:buFontTx/>
              <a:buChar char="-"/>
            </a:pPr>
            <a:r>
              <a:rPr lang="fr-FR" dirty="0"/>
              <a:t>Les retraites</a:t>
            </a:r>
          </a:p>
          <a:p>
            <a:pPr>
              <a:buFontTx/>
              <a:buChar char="-"/>
            </a:pPr>
            <a:r>
              <a:rPr lang="fr-FR" dirty="0"/>
              <a:t>Sociologie du genre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157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r-FR" dirty="0" smtClean="0"/>
              <a:t>7) Quelques </a:t>
            </a:r>
            <a:r>
              <a:rPr lang="fr-FR" dirty="0"/>
              <a:t>références </a:t>
            </a:r>
            <a:r>
              <a:rPr lang="fr-FR" dirty="0" smtClean="0"/>
              <a:t>bibliographiques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/>
              <a:t>Les manuels de science économique</a:t>
            </a:r>
            <a:endParaRPr lang="en-GB" dirty="0"/>
          </a:p>
          <a:p>
            <a:pPr>
              <a:buFontTx/>
              <a:buChar char="-"/>
            </a:pPr>
            <a:r>
              <a:rPr lang="fr-FR" dirty="0" smtClean="0"/>
              <a:t>G</a:t>
            </a:r>
            <a:r>
              <a:rPr lang="fr-FR" dirty="0"/>
              <a:t>. </a:t>
            </a:r>
            <a:r>
              <a:rPr lang="fr-FR" dirty="0" err="1"/>
              <a:t>Mankiw</a:t>
            </a:r>
            <a:r>
              <a:rPr lang="fr-FR" dirty="0"/>
              <a:t> : </a:t>
            </a:r>
            <a:r>
              <a:rPr lang="fr-FR" i="1" dirty="0"/>
              <a:t>Principes de l’économie</a:t>
            </a:r>
            <a:r>
              <a:rPr lang="fr-FR" dirty="0"/>
              <a:t>, éditions De Boeck</a:t>
            </a:r>
            <a:endParaRPr lang="en-GB" dirty="0"/>
          </a:p>
          <a:p>
            <a:pPr>
              <a:buFontTx/>
              <a:buChar char="-"/>
            </a:pPr>
            <a:r>
              <a:rPr lang="fr-FR" dirty="0" smtClean="0"/>
              <a:t>Joseph </a:t>
            </a:r>
            <a:r>
              <a:rPr lang="fr-FR" dirty="0"/>
              <a:t>Stiglitz</a:t>
            </a:r>
            <a:r>
              <a:rPr lang="fr-FR" i="1" dirty="0"/>
              <a:t> </a:t>
            </a:r>
            <a:r>
              <a:rPr lang="fr-FR" dirty="0"/>
              <a:t>: </a:t>
            </a:r>
            <a:r>
              <a:rPr lang="fr-FR" i="1" dirty="0"/>
              <a:t>Principes d’économie moderne</a:t>
            </a:r>
            <a:r>
              <a:rPr lang="fr-FR" dirty="0"/>
              <a:t>, éditions De </a:t>
            </a:r>
            <a:r>
              <a:rPr lang="fr-FR" dirty="0" smtClean="0"/>
              <a:t>Boeck</a:t>
            </a:r>
          </a:p>
          <a:p>
            <a:pPr>
              <a:buFontTx/>
              <a:buChar char="-"/>
            </a:pPr>
            <a:r>
              <a:rPr lang="fr-FR" dirty="0" smtClean="0"/>
              <a:t>Alain </a:t>
            </a:r>
            <a:r>
              <a:rPr lang="fr-FR" dirty="0" err="1"/>
              <a:t>Beitone</a:t>
            </a:r>
            <a:r>
              <a:rPr lang="fr-FR" dirty="0"/>
              <a:t>, Emmanuel Buisson et Christine </a:t>
            </a:r>
            <a:r>
              <a:rPr lang="fr-FR" dirty="0" err="1"/>
              <a:t>Dollo</a:t>
            </a:r>
            <a:r>
              <a:rPr lang="fr-FR" dirty="0"/>
              <a:t>, </a:t>
            </a:r>
            <a:r>
              <a:rPr lang="fr-FR" i="1" dirty="0"/>
              <a:t>Economie</a:t>
            </a:r>
            <a:r>
              <a:rPr lang="fr-FR" dirty="0"/>
              <a:t>, édition </a:t>
            </a:r>
            <a:r>
              <a:rPr lang="fr-FR" dirty="0" err="1" smtClean="0"/>
              <a:t>Syrey</a:t>
            </a:r>
            <a:endParaRPr lang="fr-FR" dirty="0" smtClean="0"/>
          </a:p>
          <a:p>
            <a:pPr marL="0" indent="0">
              <a:buNone/>
            </a:pP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338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D’une </a:t>
            </a:r>
            <a:r>
              <a:rPr lang="fr-FR" dirty="0"/>
              <a:t>manière générale, vous trouverez des ouvrages de qualité (mais qui n’abordent chacun qu’une thématique économique particulière) dans la collection </a:t>
            </a:r>
            <a:r>
              <a:rPr lang="fr-FR" i="1" dirty="0"/>
              <a:t>Repères </a:t>
            </a:r>
            <a:r>
              <a:rPr lang="fr-FR" dirty="0"/>
              <a:t>des éditions </a:t>
            </a:r>
            <a:r>
              <a:rPr lang="fr-FR" i="1" dirty="0"/>
              <a:t>La Découverte</a:t>
            </a:r>
            <a:r>
              <a:rPr lang="fr-FR" dirty="0"/>
              <a:t> et à un degré moindre dans la collection </a:t>
            </a:r>
            <a:r>
              <a:rPr lang="fr-FR" i="1" dirty="0" err="1"/>
              <a:t>Circa</a:t>
            </a:r>
            <a:r>
              <a:rPr lang="fr-FR" i="1" dirty="0"/>
              <a:t> </a:t>
            </a:r>
            <a:r>
              <a:rPr lang="fr-FR" dirty="0"/>
              <a:t>des éditions Nathan et dans la collection </a:t>
            </a:r>
            <a:r>
              <a:rPr lang="fr-FR" i="1" dirty="0"/>
              <a:t>Point seuil économie </a:t>
            </a:r>
            <a:r>
              <a:rPr lang="fr-FR" dirty="0"/>
              <a:t>des éditions du Seuil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518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/>
              <a:t>peu d’autopromotion : Renaud Chartoire et Sophie </a:t>
            </a:r>
            <a:r>
              <a:rPr lang="fr-FR" dirty="0" err="1"/>
              <a:t>Loiseau</a:t>
            </a:r>
            <a:r>
              <a:rPr lang="fr-FR" dirty="0"/>
              <a:t>, </a:t>
            </a:r>
            <a:r>
              <a:rPr lang="fr-FR" i="1" dirty="0"/>
              <a:t>L’économie</a:t>
            </a:r>
            <a:r>
              <a:rPr lang="fr-FR" dirty="0"/>
              <a:t>, collection Repères Pratiques Nathan. C’est un ouvrage de vulgarisation pour les BTS et les premières années de fac d’économie… donc c’est d’un niveau bien inférieur aux ouvrages susnommés !</a:t>
            </a:r>
            <a:r>
              <a:rPr lang="en-GB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28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2) Les spécificités de la BL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prépa littéraire… et scientifique</a:t>
            </a:r>
          </a:p>
          <a:p>
            <a:r>
              <a:rPr lang="fr-FR" dirty="0" smtClean="0"/>
              <a:t>Une prépa prestigieuse… et exigeante</a:t>
            </a:r>
          </a:p>
          <a:p>
            <a:r>
              <a:rPr lang="fr-FR" dirty="0" smtClean="0"/>
              <a:t>Des débouchés divers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50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/>
              <a:t>Les dictionnaires de science économique</a:t>
            </a:r>
            <a:endParaRPr lang="en-GB" dirty="0"/>
          </a:p>
          <a:p>
            <a:pPr>
              <a:buFontTx/>
              <a:buChar char="-"/>
            </a:pPr>
            <a:r>
              <a:rPr lang="fr-FR" i="1" dirty="0" smtClean="0"/>
              <a:t>Dictionnaire </a:t>
            </a:r>
            <a:r>
              <a:rPr lang="fr-FR" i="1" dirty="0"/>
              <a:t>de sciences économiques et sociales</a:t>
            </a:r>
            <a:r>
              <a:rPr lang="fr-FR" dirty="0"/>
              <a:t>, sous la direction de C.D </a:t>
            </a:r>
            <a:r>
              <a:rPr lang="fr-FR" dirty="0" err="1"/>
              <a:t>Echaudemaison</a:t>
            </a:r>
            <a:r>
              <a:rPr lang="fr-FR" dirty="0"/>
              <a:t>, éditions </a:t>
            </a:r>
            <a:r>
              <a:rPr lang="fr-FR" dirty="0" smtClean="0"/>
              <a:t>Nathan</a:t>
            </a:r>
          </a:p>
          <a:p>
            <a:pPr>
              <a:buFontTx/>
              <a:buChar char="-"/>
            </a:pPr>
            <a:r>
              <a:rPr lang="en-GB" dirty="0" smtClean="0"/>
              <a:t>Les </a:t>
            </a:r>
            <a:r>
              <a:rPr lang="en-GB" dirty="0" err="1" smtClean="0"/>
              <a:t>définitions</a:t>
            </a:r>
            <a:r>
              <a:rPr lang="en-GB" dirty="0" smtClean="0"/>
              <a:t> de </a:t>
            </a:r>
            <a:r>
              <a:rPr lang="en-GB" dirty="0" err="1" smtClean="0"/>
              <a:t>l’Insee</a:t>
            </a:r>
            <a:r>
              <a:rPr lang="en-GB" dirty="0"/>
              <a:t>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err="1"/>
              <a:t>www.insee.fr</a:t>
            </a:r>
            <a:r>
              <a:rPr lang="en-GB" dirty="0"/>
              <a:t>/</a:t>
            </a:r>
            <a:r>
              <a:rPr lang="en-GB" dirty="0" err="1"/>
              <a:t>fr</a:t>
            </a:r>
            <a:r>
              <a:rPr lang="en-GB" dirty="0"/>
              <a:t>/</a:t>
            </a:r>
            <a:r>
              <a:rPr lang="en-GB" dirty="0" err="1"/>
              <a:t>methodes</a:t>
            </a:r>
            <a:r>
              <a:rPr lang="en-GB" dirty="0"/>
              <a:t>/</a:t>
            </a:r>
            <a:r>
              <a:rPr lang="en-GB" dirty="0" err="1"/>
              <a:t>default.asp?page</a:t>
            </a:r>
            <a:r>
              <a:rPr lang="en-GB" dirty="0"/>
              <a:t>=definitions/</a:t>
            </a:r>
            <a:r>
              <a:rPr lang="en-GB" dirty="0" err="1"/>
              <a:t>liste-definitions.htm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1983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b="1" dirty="0"/>
              <a:t>Des lectures fructueuses</a:t>
            </a:r>
            <a:endParaRPr lang="en-GB" dirty="0"/>
          </a:p>
          <a:p>
            <a:pPr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supplément économie du journal </a:t>
            </a:r>
            <a:r>
              <a:rPr lang="fr-FR" i="1" dirty="0"/>
              <a:t>Le Monde</a:t>
            </a:r>
            <a:r>
              <a:rPr lang="fr-FR" dirty="0"/>
              <a:t> daté du </a:t>
            </a:r>
            <a:r>
              <a:rPr lang="fr-FR" dirty="0" smtClean="0"/>
              <a:t>mardi</a:t>
            </a:r>
          </a:p>
          <a:p>
            <a:pPr>
              <a:buFontTx/>
              <a:buChar char="-"/>
            </a:pPr>
            <a:r>
              <a:rPr lang="fr-FR" dirty="0" smtClean="0"/>
              <a:t>Les </a:t>
            </a:r>
            <a:r>
              <a:rPr lang="fr-FR" i="1" dirty="0"/>
              <a:t>Cahiers français </a:t>
            </a:r>
            <a:r>
              <a:rPr lang="fr-FR" dirty="0"/>
              <a:t>: revue trimestrielle éditée par la Documentation française, chaque numéro est consacré à une thématique particulière et permet d’en faire le tour de manière </a:t>
            </a:r>
            <a:r>
              <a:rPr lang="fr-FR" dirty="0" smtClean="0"/>
              <a:t>synthétique</a:t>
            </a:r>
          </a:p>
          <a:p>
            <a:pPr>
              <a:buFontTx/>
              <a:buChar char="-"/>
            </a:pPr>
            <a:r>
              <a:rPr lang="fr-FR" i="1" dirty="0" smtClean="0"/>
              <a:t>Problèmes </a:t>
            </a:r>
            <a:r>
              <a:rPr lang="fr-FR" i="1" dirty="0"/>
              <a:t>économiques </a:t>
            </a:r>
            <a:r>
              <a:rPr lang="fr-FR" dirty="0"/>
              <a:t>: un hebdomadaire qui permet de se tenir informé de l’état de la recherche en sciences économiques et des grandes évolutions contemporaines grâce à une sélection d’articles provenant de diverses revues de </a:t>
            </a:r>
            <a:r>
              <a:rPr lang="fr-FR" dirty="0" smtClean="0"/>
              <a:t>référence</a:t>
            </a:r>
          </a:p>
          <a:p>
            <a:pPr>
              <a:buFontTx/>
              <a:buChar char="-"/>
            </a:pP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62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dirty="0" err="1" smtClean="0"/>
              <a:t>Ecoflash</a:t>
            </a:r>
            <a:r>
              <a:rPr lang="fr-FR" dirty="0" smtClean="0"/>
              <a:t>, un mensuel de 6 pages sur des thématiques SES</a:t>
            </a:r>
          </a:p>
          <a:p>
            <a:pPr>
              <a:buFontTx/>
              <a:buChar char="-"/>
            </a:pPr>
            <a:r>
              <a:rPr lang="fr-FR" dirty="0" smtClean="0"/>
              <a:t>Sciences humaines, un mensuel traitant de l’actualités des sciences humaines et sociales</a:t>
            </a:r>
          </a:p>
          <a:p>
            <a:pPr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dossiers en ligne du </a:t>
            </a:r>
            <a:r>
              <a:rPr lang="fr-FR" i="1" dirty="0"/>
              <a:t>Conseil d’analyse économique </a:t>
            </a:r>
            <a:r>
              <a:rPr lang="fr-FR" dirty="0"/>
              <a:t>(CAE)</a:t>
            </a:r>
            <a:endParaRPr lang="en-GB" dirty="0"/>
          </a:p>
          <a:p>
            <a:pPr>
              <a:buFontTx/>
              <a:buChar char="-"/>
            </a:pPr>
            <a:r>
              <a:rPr lang="fr-FR" i="1" dirty="0" smtClean="0"/>
              <a:t>Alternatives </a:t>
            </a:r>
            <a:r>
              <a:rPr lang="fr-FR" i="1" dirty="0"/>
              <a:t>économiques </a:t>
            </a:r>
            <a:r>
              <a:rPr lang="fr-FR" dirty="0"/>
              <a:t>: d’un niveau théorique moins relevé que les précédentes références, c’est un mensuel grand public qui permet de suivre l’actualité économique et sociale. Attention : le parti pris est clairement « à gauche », il faut donc relativiser ce qu’on y </a:t>
            </a:r>
            <a:r>
              <a:rPr lang="fr-FR" dirty="0" smtClean="0"/>
              <a:t>lit</a:t>
            </a:r>
            <a:endParaRPr lang="en-GB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82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r-FR" dirty="0" smtClean="0"/>
              <a:t>8) </a:t>
            </a:r>
            <a:r>
              <a:rPr lang="fr-FR" dirty="0"/>
              <a:t>L’organisation des </a:t>
            </a:r>
            <a:r>
              <a:rPr lang="fr-FR" dirty="0" err="1" smtClean="0"/>
              <a:t>khôlles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Une </a:t>
            </a:r>
            <a:r>
              <a:rPr lang="fr-FR" dirty="0" err="1"/>
              <a:t>khôlle</a:t>
            </a:r>
            <a:r>
              <a:rPr lang="fr-FR" dirty="0"/>
              <a:t>, c’est quoi ?</a:t>
            </a:r>
            <a:endParaRPr lang="en-GB" dirty="0"/>
          </a:p>
          <a:p>
            <a:pPr lvl="0"/>
            <a:r>
              <a:rPr lang="fr-FR" dirty="0"/>
              <a:t>La préparation et le passage d’une </a:t>
            </a:r>
            <a:r>
              <a:rPr lang="fr-FR" dirty="0" err="1"/>
              <a:t>khôlle</a:t>
            </a:r>
            <a:endParaRPr lang="en-GB" dirty="0"/>
          </a:p>
          <a:p>
            <a:pPr lvl="0"/>
            <a:r>
              <a:rPr lang="fr-FR" dirty="0"/>
              <a:t>Les heures de passage </a:t>
            </a:r>
            <a:endParaRPr lang="fr-FR" dirty="0" smtClean="0"/>
          </a:p>
          <a:p>
            <a:pPr lvl="0"/>
            <a:r>
              <a:rPr lang="fr-FR" dirty="0" smtClean="0"/>
              <a:t>Le programme des premières </a:t>
            </a:r>
            <a:r>
              <a:rPr lang="fr-FR" dirty="0" err="1"/>
              <a:t>k</a:t>
            </a:r>
            <a:r>
              <a:rPr lang="fr-FR" dirty="0" err="1" smtClean="0"/>
              <a:t>h</a:t>
            </a:r>
            <a:r>
              <a:rPr lang="fr-FR" dirty="0" err="1" smtClean="0"/>
              <a:t>ôlles</a:t>
            </a:r>
            <a:endParaRPr lang="en-GB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81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9)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50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 Les attentes de l’équipe enseignante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équipe exigeante… mais à l’écoute</a:t>
            </a:r>
          </a:p>
          <a:p>
            <a:r>
              <a:rPr lang="fr-FR" dirty="0" smtClean="0"/>
              <a:t>Les attentes en termes de travail </a:t>
            </a:r>
          </a:p>
          <a:p>
            <a:r>
              <a:rPr lang="fr-FR" dirty="0" smtClean="0"/>
              <a:t>Les attentes en cours</a:t>
            </a:r>
          </a:p>
          <a:p>
            <a:r>
              <a:rPr lang="fr-FR" dirty="0" smtClean="0"/>
              <a:t>Concurrence, ou complémentarité?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69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4) Le programme de 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préalable: la distinction entre les ex-ES et les ex-S</a:t>
            </a:r>
          </a:p>
          <a:p>
            <a:r>
              <a:rPr lang="fr-FR" dirty="0" smtClean="0"/>
              <a:t>Un programme global sur les deux années</a:t>
            </a:r>
          </a:p>
          <a:p>
            <a:r>
              <a:rPr lang="fr-FR" dirty="0" smtClean="0"/>
              <a:t>Le programme de première 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48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programme global sur les deux </a:t>
            </a:r>
            <a:r>
              <a:rPr lang="fr-FR" dirty="0" smtClean="0"/>
              <a:t>années</a:t>
            </a:r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79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programme de première année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b="1" i="1" dirty="0" smtClean="0"/>
              <a:t> Economie</a:t>
            </a:r>
            <a:endParaRPr lang="en-GB" sz="4000" dirty="0"/>
          </a:p>
          <a:p>
            <a:pPr marL="0" indent="0">
              <a:buNone/>
            </a:pPr>
            <a:r>
              <a:rPr lang="fr-FR" b="1" u="sng" dirty="0"/>
              <a:t>CHAPITRE 1- LES BASES DE L’ECONOMIE 1 :  UNE RAPIDE PRESENTATION DE LA SCIENCE ECONOMIQUE ET DE SON HISTOIRE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La </a:t>
            </a:r>
            <a:r>
              <a:rPr lang="fr-FR" b="1" u="sng" dirty="0"/>
              <a:t>démarche de l’économiste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Une </a:t>
            </a:r>
            <a:r>
              <a:rPr lang="fr-FR" b="1" u="sng" dirty="0"/>
              <a:t>histoire de la pensée économique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92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CHAPITRE 2- LES BASES DE L’ECONOMIE 2 : L’ANALYSE MICROECONOMIQUE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L’analyse </a:t>
            </a:r>
            <a:r>
              <a:rPr lang="fr-FR" b="1" u="sng" dirty="0"/>
              <a:t>du comportement du consommateur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L’analyse </a:t>
            </a:r>
            <a:r>
              <a:rPr lang="fr-FR" b="1" u="sng" dirty="0"/>
              <a:t>du comportement du producteur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3) L’analyse </a:t>
            </a:r>
            <a:r>
              <a:rPr lang="fr-FR" b="1" u="sng" dirty="0"/>
              <a:t>du fonctionnement d’un marché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4) Quelques </a:t>
            </a:r>
            <a:r>
              <a:rPr lang="fr-FR" b="1" u="sng" dirty="0"/>
              <a:t>questions autour du fonctionnement d’une économie de marchés</a:t>
            </a:r>
            <a:endParaRPr lang="en-GB" dirty="0"/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28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CHAPITRE 3- LES BASES DE L’ECONOMIE 3 : LA REPRESENTATION MACROECONOMIQUE DU FONCTIONNEMENT U SYSTEME ECONOMIQUE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1) Eléments </a:t>
            </a:r>
            <a:r>
              <a:rPr lang="fr-FR" b="1" u="sng" dirty="0"/>
              <a:t>de comptabilité nationale</a:t>
            </a:r>
            <a:endParaRPr lang="en-GB" dirty="0"/>
          </a:p>
          <a:p>
            <a:pPr marL="0" lvl="0" indent="0">
              <a:buNone/>
            </a:pPr>
            <a:r>
              <a:rPr lang="fr-FR" b="1" u="sng" dirty="0" smtClean="0"/>
              <a:t>2) Quelques </a:t>
            </a:r>
            <a:r>
              <a:rPr lang="fr-FR" b="1" u="sng" dirty="0"/>
              <a:t>questions autour du fonctionnement d’une économie au niveau macroéconomique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106081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é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é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é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107</TotalTime>
  <Words>902</Words>
  <Application>Microsoft Macintosh PowerPoint</Application>
  <PresentationFormat>Présentation à l'écran (4:3)</PresentationFormat>
  <Paragraphs>152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Révolution</vt:lpstr>
      <vt:lpstr>PRESENTATION DES SES EN BL </vt:lpstr>
      <vt:lpstr>1) Pour commencer: entrer en prépa, qu’est-ce que ça signifie?</vt:lpstr>
      <vt:lpstr>2) Les spécificités de la BL</vt:lpstr>
      <vt:lpstr>3) Les attentes de l’équipe enseignante</vt:lpstr>
      <vt:lpstr>4) Le programme de SES</vt:lpstr>
      <vt:lpstr>Un programme global sur les deux années</vt:lpstr>
      <vt:lpstr>Le programme de première année </vt:lpstr>
      <vt:lpstr>Présentation PowerPoint</vt:lpstr>
      <vt:lpstr>Présentation PowerPoint</vt:lpstr>
      <vt:lpstr>Sociologie</vt:lpstr>
      <vt:lpstr>Présentation PowerPoint</vt:lpstr>
      <vt:lpstr>Economie</vt:lpstr>
      <vt:lpstr>Présentation PowerPoint</vt:lpstr>
      <vt:lpstr>Objets communs aux sciences sociales</vt:lpstr>
      <vt:lpstr>Présentation PowerPoint</vt:lpstr>
      <vt:lpstr>Présentation PowerPoint</vt:lpstr>
      <vt:lpstr>5) Le travail attendu en 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6) Les évaluations en SES</vt:lpstr>
      <vt:lpstr>Présentation PowerPoint</vt:lpstr>
      <vt:lpstr>Les sujets à travailler en groupe</vt:lpstr>
      <vt:lpstr>Présentation PowerPoint</vt:lpstr>
      <vt:lpstr>7) Quelques références bibliographiques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8) L’organisation des khôlles</vt:lpstr>
      <vt:lpstr>9)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DES SES EN BL </dc:title>
  <dc:creator>renaud chartoire</dc:creator>
  <cp:lastModifiedBy>renaud chartoire</cp:lastModifiedBy>
  <cp:revision>10</cp:revision>
  <dcterms:created xsi:type="dcterms:W3CDTF">2013-08-30T19:20:03Z</dcterms:created>
  <dcterms:modified xsi:type="dcterms:W3CDTF">2013-08-31T09:50:57Z</dcterms:modified>
</cp:coreProperties>
</file>