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03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58951-88FD-3148-85B0-7A81F3CAF8F5}" type="datetimeFigureOut">
              <a:rPr lang="fr-FR" smtClean="0"/>
              <a:t>09/09/13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103D8-D12A-E741-ACA3-F91BC62CE1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/>
              <a:t>CHAPITRE 1 QUESTION 4 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 dirty="0"/>
              <a:t>VIVONS-NOUS DANS UN MONDE RICHE ?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3759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-43014" b="-430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1468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-24353" b="-243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799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688227"/>
          </a:xfrm>
        </p:spPr>
        <p:txBody>
          <a:bodyPr>
            <a:normAutofit fontScale="90000"/>
          </a:bodyPr>
          <a:lstStyle/>
          <a:p>
            <a:pPr lvl="0"/>
            <a:r>
              <a:rPr lang="fr-FR" b="1" u="sng" dirty="0" smtClean="0"/>
              <a:t>II- UNE </a:t>
            </a:r>
            <a:r>
              <a:rPr lang="fr-FR" b="1" u="sng" dirty="0"/>
              <a:t>RICHESSE INEGALEMENT PARTAGEE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>
              <a:buNone/>
            </a:pPr>
            <a:endParaRPr lang="fr-FR" b="1" u="sng" dirty="0" smtClean="0"/>
          </a:p>
          <a:p>
            <a:pPr marL="971550" lvl="1" indent="-514350">
              <a:buAutoNum type="arabicParenR"/>
            </a:pPr>
            <a:r>
              <a:rPr lang="fr-FR" sz="3200" b="1" u="sng" dirty="0" smtClean="0"/>
              <a:t>Une </a:t>
            </a:r>
            <a:r>
              <a:rPr lang="fr-FR" sz="3200" b="1" u="sng" dirty="0"/>
              <a:t>croissance qui n’a pas profité à tous</a:t>
            </a:r>
            <a:r>
              <a:rPr lang="fr-FR" sz="3200" b="1" u="sng" dirty="0" smtClean="0"/>
              <a:t>…</a:t>
            </a:r>
            <a:endParaRPr lang="fr-FR" dirty="0"/>
          </a:p>
          <a:p>
            <a:pPr marL="0" indent="0">
              <a:buNone/>
            </a:pPr>
            <a:r>
              <a:rPr lang="fr-FR" b="1" u="sng" dirty="0"/>
              <a:t>Document 5</a:t>
            </a:r>
            <a:endParaRPr lang="fr-FR" sz="3600" dirty="0"/>
          </a:p>
          <a:p>
            <a:pPr marL="0" indent="0">
              <a:buNone/>
            </a:pPr>
            <a:r>
              <a:rPr lang="fr-FR" dirty="0" smtClean="0"/>
              <a:t>1) En </a:t>
            </a:r>
            <a:r>
              <a:rPr lang="fr-FR" dirty="0"/>
              <a:t>vous reportant au document 2, répondez à la question suivante : les pays africains se sont-ils appauvris depuis 1960 ? </a:t>
            </a:r>
          </a:p>
          <a:p>
            <a:pPr marL="0" indent="0">
              <a:buNone/>
            </a:pPr>
            <a:r>
              <a:rPr lang="fr-FR" dirty="0"/>
              <a:t>2) Comment peut-on alors expliquer que leur écart de richesse avec les Etats-Unis ait augmenté ?</a:t>
            </a:r>
          </a:p>
          <a:p>
            <a:pPr marL="0" indent="0">
              <a:buNone/>
            </a:pPr>
            <a:r>
              <a:rPr lang="fr-FR" dirty="0"/>
              <a:t>3) En vous reportant au document 2, montrez que depuis le 18</a:t>
            </a:r>
            <a:r>
              <a:rPr lang="fr-FR" baseline="30000" dirty="0"/>
              <a:t>ème</a:t>
            </a:r>
            <a:r>
              <a:rPr lang="fr-FR" dirty="0"/>
              <a:t> siècle les inégalités entre grandes régions du monde ont fortement augmenté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8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fr-FR" b="1" u="sng" dirty="0"/>
              <a:t>… et qui a changé la hiérarchie mondiale</a:t>
            </a:r>
            <a:r>
              <a:rPr lang="fr-FR" dirty="0"/>
              <a:t/>
            </a:r>
            <a:br>
              <a:rPr lang="fr-FR" dirty="0"/>
            </a:br>
            <a:r>
              <a:rPr lang="fr-FR" b="1" u="sng" dirty="0"/>
              <a:t>… et qui a changé la hiérarchie </a:t>
            </a:r>
            <a:r>
              <a:rPr lang="fr-FR" b="1" u="sng" dirty="0" err="1" smtClean="0"/>
              <a:t>mond</a:t>
            </a:r>
            <a:r>
              <a:rPr lang="fr-FR" b="1" u="sng" dirty="0" smtClean="0"/>
              <a:t>… </a:t>
            </a:r>
            <a:r>
              <a:rPr lang="fr-FR" b="1" u="sng" dirty="0"/>
              <a:t>et qui a changé la hiérarchie </a:t>
            </a:r>
            <a:r>
              <a:rPr lang="fr-FR" b="1" u="sng" dirty="0" smtClean="0"/>
              <a:t>mondial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fr-FR" sz="4000" b="1" u="sng" dirty="0" smtClean="0"/>
              <a:t>2) … </a:t>
            </a:r>
            <a:r>
              <a:rPr lang="fr-FR" sz="4000" b="1" u="sng" dirty="0"/>
              <a:t>et qui a changé la hiérarchie </a:t>
            </a:r>
            <a:r>
              <a:rPr lang="fr-FR" sz="4000" b="1" u="sng" dirty="0" smtClean="0"/>
              <a:t>mondiale</a:t>
            </a:r>
          </a:p>
          <a:p>
            <a:pPr marL="0" lvl="1" indent="0">
              <a:buNone/>
            </a:pPr>
            <a:endParaRPr lang="fr-FR" b="1" u="sng" dirty="0" smtClean="0"/>
          </a:p>
          <a:p>
            <a:pPr marL="0" lvl="1" indent="0">
              <a:buNone/>
            </a:pPr>
            <a:r>
              <a:rPr lang="fr-FR" b="1" u="sng" dirty="0"/>
              <a:t>Document </a:t>
            </a:r>
            <a:r>
              <a:rPr lang="fr-FR" b="1" u="sng" dirty="0" smtClean="0"/>
              <a:t>6</a:t>
            </a:r>
            <a:endParaRPr lang="fr-FR" dirty="0"/>
          </a:p>
          <a:p>
            <a:pPr marL="0" lvl="1" indent="0">
              <a:buNone/>
            </a:pPr>
            <a:endParaRPr lang="fr-FR" b="1" u="sng" dirty="0"/>
          </a:p>
          <a:p>
            <a:pPr marL="0" lvl="1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060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16252" r="-162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13663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Document </a:t>
            </a:r>
            <a:r>
              <a:rPr lang="fr-FR" b="1" u="sng" dirty="0" smtClean="0"/>
              <a:t>7</a:t>
            </a:r>
          </a:p>
          <a:p>
            <a:pPr marL="0" indent="0">
              <a:buNone/>
            </a:pPr>
            <a:endParaRPr lang="fr-FR" b="1" u="sng" dirty="0"/>
          </a:p>
          <a:p>
            <a:pPr lvl="0"/>
            <a:r>
              <a:rPr lang="fr-FR" dirty="0"/>
              <a:t>Montrez l’évolution de la hiérarchie des grandes zones géographiques dans le PIB mondial depuis l’an 1 000. </a:t>
            </a:r>
          </a:p>
          <a:p>
            <a:pPr lvl="0"/>
            <a:r>
              <a:rPr lang="fr-FR" dirty="0"/>
              <a:t>Comment peut-on expliquer ces évolutions ?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2297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u="sng" dirty="0" smtClean="0"/>
              <a:t>III- ET </a:t>
            </a:r>
            <a:r>
              <a:rPr lang="fr-FR" b="1" u="sng" dirty="0"/>
              <a:t>LA FRANCE DANS TOUT CA 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Document 8</a:t>
            </a:r>
            <a:endParaRPr lang="fr-FR" dirty="0"/>
          </a:p>
          <a:p>
            <a:pPr lvl="0"/>
            <a:r>
              <a:rPr lang="fr-FR" dirty="0"/>
              <a:t>Caractériser l’évolution du PIB par habitant français depuis le début du 19</a:t>
            </a:r>
            <a:r>
              <a:rPr lang="fr-FR" baseline="30000" dirty="0"/>
              <a:t>ème</a:t>
            </a:r>
            <a:r>
              <a:rPr lang="fr-FR" dirty="0"/>
              <a:t> siècle</a:t>
            </a:r>
          </a:p>
          <a:p>
            <a:pPr marL="0" lvl="0" indent="0">
              <a:buNone/>
            </a:pP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2508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5236" r="-52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12729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Document 9</a:t>
            </a:r>
            <a:endParaRPr lang="fr-FR" dirty="0"/>
          </a:p>
          <a:p>
            <a:pPr lvl="0"/>
            <a:r>
              <a:rPr lang="fr-FR" dirty="0"/>
              <a:t>Quelle(s) information(s) principale(s) peut-on tirer de ce document 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7728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-23110" b="-231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1370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2764"/>
          </a:xfrm>
        </p:spPr>
        <p:txBody>
          <a:bodyPr>
            <a:normAutofit fontScale="90000"/>
          </a:bodyPr>
          <a:lstStyle/>
          <a:p>
            <a:pPr lvl="0"/>
            <a:r>
              <a:rPr lang="fr-FR" b="1" u="sng" dirty="0" smtClean="0"/>
              <a:t>I- L’EVOLUTION </a:t>
            </a:r>
            <a:r>
              <a:rPr lang="fr-FR" b="1" u="sng" dirty="0"/>
              <a:t>DE LA RICHESSE MONDIALE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arenR"/>
            </a:pPr>
            <a:r>
              <a:rPr lang="fr-FR" b="1" u="sng" dirty="0" smtClean="0"/>
              <a:t>Un </a:t>
            </a:r>
            <a:r>
              <a:rPr lang="fr-FR" b="1" u="sng" dirty="0"/>
              <a:t>monde de plus en plus riche</a:t>
            </a:r>
            <a:r>
              <a:rPr lang="fr-FR" b="1" u="sng" dirty="0" smtClean="0"/>
              <a:t>…</a:t>
            </a:r>
          </a:p>
          <a:p>
            <a:pPr marL="0" lvl="0" indent="0">
              <a:buNone/>
            </a:pPr>
            <a:endParaRPr lang="fr-FR" dirty="0"/>
          </a:p>
          <a:p>
            <a:pPr marL="514350" lvl="0" indent="-514350">
              <a:buAutoNum type="alphaLcParenR"/>
            </a:pPr>
            <a:r>
              <a:rPr lang="fr-FR" i="1" u="sng" dirty="0" smtClean="0"/>
              <a:t>L’évolution </a:t>
            </a:r>
            <a:r>
              <a:rPr lang="fr-FR" i="1" u="sng" dirty="0"/>
              <a:t>sur le très long terme</a:t>
            </a:r>
            <a:r>
              <a:rPr lang="fr-FR" i="1" u="sng" dirty="0" smtClean="0"/>
              <a:t>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 smtClean="0"/>
              <a:t>Document </a:t>
            </a:r>
            <a:r>
              <a:rPr lang="fr-FR" b="1" u="sng" dirty="0"/>
              <a:t>1</a:t>
            </a:r>
            <a:r>
              <a:rPr lang="fr-FR" dirty="0"/>
              <a:t> : PIB mondial par habitant (en dollars de 1990)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8844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CONCLUSION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/>
              <a:t>Document 9</a:t>
            </a:r>
            <a:endParaRPr lang="fr-FR"/>
          </a:p>
          <a:p>
            <a:pPr marL="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7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1) Que signifie « PIB » ? </a:t>
            </a:r>
          </a:p>
          <a:p>
            <a:pPr marL="0" indent="0">
              <a:buNone/>
            </a:pPr>
            <a:r>
              <a:rPr lang="fr-FR" dirty="0"/>
              <a:t>2) Quelles grandes périodes d’évolution du PIB mondial peut-on caractériser ?</a:t>
            </a:r>
          </a:p>
          <a:p>
            <a:pPr marL="0" indent="0">
              <a:buNone/>
            </a:pPr>
            <a:r>
              <a:rPr lang="fr-FR" dirty="0"/>
              <a:t>3) Par combien le PIB mondial a-t-il été multiplié depuis 1940 (utilisez aussi le graphique à droite pour répondre)?</a:t>
            </a:r>
          </a:p>
          <a:p>
            <a:pPr marL="0" indent="0">
              <a:buNone/>
            </a:pPr>
            <a:r>
              <a:rPr lang="fr-FR" dirty="0"/>
              <a:t>4) Que peut-on en déduire 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3117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10785" r="-107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68984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12783" b="127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82799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23272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Document 2 </a:t>
            </a:r>
            <a:r>
              <a:rPr lang="fr-FR" b="1" u="sng" dirty="0" smtClean="0"/>
              <a:t/>
            </a:r>
            <a:br>
              <a:rPr lang="fr-FR" b="1" u="sng" dirty="0" smtClean="0"/>
            </a:br>
            <a:r>
              <a:rPr lang="fr-FR" dirty="0" smtClean="0"/>
              <a:t>1) Toutes </a:t>
            </a:r>
            <a:r>
              <a:rPr lang="fr-FR" dirty="0"/>
              <a:t>les régions du monde se sont-elles enrichies sur le long terme ?</a:t>
            </a:r>
            <a:r>
              <a:rPr lang="fr-FR" dirty="0"/>
              <a:t> 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t="-71262" b="-71262"/>
          <a:stretch>
            <a:fillRect/>
          </a:stretch>
        </p:blipFill>
        <p:spPr>
          <a:xfrm>
            <a:off x="457200" y="1677176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60921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i="1" u="sng" dirty="0" smtClean="0"/>
              <a:t>b) … </a:t>
            </a:r>
            <a:r>
              <a:rPr lang="fr-FR" i="1" u="sng" dirty="0"/>
              <a:t>et l’évolution sur le court terme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Document </a:t>
            </a:r>
            <a:r>
              <a:rPr lang="fr-FR" b="1" dirty="0" smtClean="0"/>
              <a:t>3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3200" dirty="0" smtClean="0"/>
              <a:t>De </a:t>
            </a:r>
            <a:r>
              <a:rPr lang="fr-FR" sz="3200" dirty="0"/>
              <a:t>combien le PIB mondial a-t-il baissé en 2009 </a:t>
            </a:r>
            <a:r>
              <a:rPr lang="fr-FR" sz="3200" dirty="0" smtClean="0"/>
              <a:t>?</a:t>
            </a:r>
          </a:p>
          <a:p>
            <a:r>
              <a:rPr lang="fr-FR" dirty="0" smtClean="0"/>
              <a:t>Pouvons</a:t>
            </a:r>
            <a:r>
              <a:rPr lang="fr-FR" dirty="0"/>
              <a:t>-nous </a:t>
            </a:r>
            <a:r>
              <a:rPr lang="fr-FR" dirty="0" err="1"/>
              <a:t>réelllement</a:t>
            </a:r>
            <a:r>
              <a:rPr lang="fr-FR" dirty="0"/>
              <a:t> dire que le monde est actuellement en crise ? Pourquoi </a:t>
            </a:r>
            <a:r>
              <a:rPr lang="fr-FR" dirty="0"/>
              <a:t>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710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rcRect l="-9054" r="-90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3289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u="sng" dirty="0" smtClean="0"/>
              <a:t>2) … </a:t>
            </a:r>
            <a:r>
              <a:rPr lang="fr-FR" b="1" u="sng" dirty="0"/>
              <a:t>et de moins en moins pauvre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Document 4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lvl="0" indent="0">
              <a:buNone/>
            </a:pPr>
            <a:r>
              <a:rPr lang="fr-FR" dirty="0"/>
              <a:t>Quelles informations principales pouvez-vous tirer de ce document 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309964"/>
      </p:ext>
    </p:extLst>
  </p:cSld>
  <p:clrMapOvr>
    <a:masterClrMapping/>
  </p:clrMapOvr>
</p:sld>
</file>

<file path=ppt/theme/theme1.xml><?xml version="1.0" encoding="utf-8"?>
<a:theme xmlns:a="http://schemas.openxmlformats.org/drawingml/2006/main" name="Noir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Noir .thmx</Template>
  <TotalTime>24</TotalTime>
  <Words>203</Words>
  <Application>Microsoft Macintosh PowerPoint</Application>
  <PresentationFormat>Présentation à l'écran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Noir</vt:lpstr>
      <vt:lpstr>CHAPITRE 1 QUESTION 4  </vt:lpstr>
      <vt:lpstr>I- L’EVOLUTION DE LA RICHESSE MONDIALE </vt:lpstr>
      <vt:lpstr>Présentation PowerPoint</vt:lpstr>
      <vt:lpstr>Présentation PowerPoint</vt:lpstr>
      <vt:lpstr>Présentation PowerPoint</vt:lpstr>
      <vt:lpstr>Document 2  1) Toutes les régions du monde se sont-elles enrichies sur le long terme ? </vt:lpstr>
      <vt:lpstr>b) … et l’évolution sur le court terme </vt:lpstr>
      <vt:lpstr>Présentation PowerPoint</vt:lpstr>
      <vt:lpstr>2) … et de moins en moins pauvre </vt:lpstr>
      <vt:lpstr>Présentation PowerPoint</vt:lpstr>
      <vt:lpstr>Présentation PowerPoint</vt:lpstr>
      <vt:lpstr>II- UNE RICHESSE INEGALEMENT PARTAGEE </vt:lpstr>
      <vt:lpstr>… et qui a changé la hiérarchie mondiale … et qui a changé la hiérarchie mond… et qui a changé la hiérarchie mondial</vt:lpstr>
      <vt:lpstr>Présentation PowerPoint</vt:lpstr>
      <vt:lpstr>Présentation PowerPoint</vt:lpstr>
      <vt:lpstr>III- ET LA FRANCE DANS TOUT CA ? </vt:lpstr>
      <vt:lpstr>Présentation PowerPoint</vt:lpstr>
      <vt:lpstr>Présentation PowerPoint</vt:lpstr>
      <vt:lpstr>Présentation PowerPoint</vt:lpstr>
      <vt:lpstr>CONCLUSION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QUESTION 4  </dc:title>
  <dc:creator>renaud chartoire</dc:creator>
  <cp:lastModifiedBy>renaud chartoire</cp:lastModifiedBy>
  <cp:revision>3</cp:revision>
  <dcterms:created xsi:type="dcterms:W3CDTF">2013-09-09T16:21:48Z</dcterms:created>
  <dcterms:modified xsi:type="dcterms:W3CDTF">2013-09-09T16:46:11Z</dcterms:modified>
</cp:coreProperties>
</file>