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1"/>
  </p:sldMasterIdLst>
  <p:sldIdLst>
    <p:sldId id="256" r:id="rId2"/>
    <p:sldId id="257" r:id="rId3"/>
    <p:sldId id="258" r:id="rId4"/>
    <p:sldId id="259" r:id="rId5"/>
    <p:sldId id="260" r:id="rId6"/>
    <p:sldId id="261" r:id="rId7"/>
    <p:sldId id="263" r:id="rId8"/>
    <p:sldId id="265" r:id="rId9"/>
    <p:sldId id="300" r:id="rId10"/>
    <p:sldId id="267" r:id="rId11"/>
    <p:sldId id="269" r:id="rId12"/>
    <p:sldId id="292" r:id="rId13"/>
    <p:sldId id="293" r:id="rId14"/>
    <p:sldId id="271" r:id="rId15"/>
    <p:sldId id="272" r:id="rId16"/>
    <p:sldId id="301" r:id="rId17"/>
    <p:sldId id="274" r:id="rId18"/>
    <p:sldId id="276" r:id="rId19"/>
    <p:sldId id="278" r:id="rId20"/>
    <p:sldId id="279" r:id="rId21"/>
    <p:sldId id="280" r:id="rId22"/>
    <p:sldId id="281" r:id="rId23"/>
    <p:sldId id="282" r:id="rId24"/>
    <p:sldId id="288" r:id="rId25"/>
    <p:sldId id="287" r:id="rId26"/>
    <p:sldId id="283" r:id="rId27"/>
    <p:sldId id="284" r:id="rId28"/>
    <p:sldId id="285" r:id="rId29"/>
    <p:sldId id="289" r:id="rId30"/>
    <p:sldId id="286" r:id="rId31"/>
    <p:sldId id="290" r:id="rId32"/>
    <p:sldId id="294" r:id="rId33"/>
    <p:sldId id="295" r:id="rId34"/>
    <p:sldId id="296" r:id="rId35"/>
    <p:sldId id="297" r:id="rId36"/>
    <p:sldId id="298" r:id="rId37"/>
    <p:sldId id="299" r:id="rId3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89" autoAdjust="0"/>
    <p:restoredTop sz="94660"/>
  </p:normalViewPr>
  <p:slideViewPr>
    <p:cSldViewPr snapToGrid="0" snapToObjects="1">
      <p:cViewPr>
        <p:scale>
          <a:sx n="75" d="100"/>
          <a:sy n="75" d="100"/>
        </p:scale>
        <p:origin x="-341" y="-211"/>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98059F3-7990-4ED5-ADD4-51A9160B5394}" type="datetimeFigureOut">
              <a:rPr lang="en-US"/>
              <a:pPr>
                <a:defRPr/>
              </a:pPr>
              <a:t>6/21/2013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A7C63A-9AEB-4AC7-9FEA-08C399410D0D}"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B44F3F-0D1F-4635-A51B-C18336C93E21}" type="datetimeFigureOut">
              <a:rPr lang="en-US"/>
              <a:pPr>
                <a:defRPr/>
              </a:pPr>
              <a:t>6/21/2013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C9DC75-BFCA-48D1-93EB-3F4924A61904}"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B26EAD7-82E4-43BE-8070-2A0552153D6A}" type="datetimeFigureOut">
              <a:rPr lang="en-US"/>
              <a:pPr>
                <a:defRPr/>
              </a:pPr>
              <a:t>6/21/2013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28830D-8BFA-4FF0-B0C6-50C1E5E5B308}"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69F551-04BD-43CD-9E51-FB00FB5EC039}" type="datetimeFigureOut">
              <a:rPr lang="en-US"/>
              <a:pPr>
                <a:defRPr/>
              </a:pPr>
              <a:t>6/21/2013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FD491E-3FFF-478A-8B91-5C8358E08F9B}"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2FE4064-49A5-4300-BF02-1FDD078EF609}" type="datetimeFigureOut">
              <a:rPr lang="en-US"/>
              <a:pPr>
                <a:defRPr/>
              </a:pPr>
              <a:t>6/21/2013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9883BD-9A9D-440E-AECB-E34415EBA99F}"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97C279F-A81B-4802-B99D-6280D75615AA}" type="datetimeFigureOut">
              <a:rPr lang="en-US"/>
              <a:pPr>
                <a:defRPr/>
              </a:pPr>
              <a:t>6/21/2013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7ABE9E-0FEB-4B18-B1FA-4D370E61F8C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E60D319-5090-4C7F-B802-66EAD000F6FC}" type="datetimeFigureOut">
              <a:rPr lang="en-US"/>
              <a:pPr>
                <a:defRPr/>
              </a:pPr>
              <a:t>6/21/2013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2E99D76-7074-44C1-865E-84C551091C65}"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66BAD94-F2DA-4927-8B6A-D42F0D28D1C1}" type="datetimeFigureOut">
              <a:rPr lang="en-US"/>
              <a:pPr>
                <a:defRPr/>
              </a:pPr>
              <a:t>6/21/2013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76676B6-965F-4BC5-864B-8C905FD5350C}"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9204953-A911-45B5-B372-D1095ABF92EA}" type="datetimeFigureOut">
              <a:rPr lang="en-US"/>
              <a:pPr>
                <a:defRPr/>
              </a:pPr>
              <a:t>6/21/2013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F305CD9-534E-4F78-ADC1-F2775B1AB55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0B92800E-6DE3-4DF7-A29D-5FA7B3965239}" type="datetimeFigureOut">
              <a:rPr lang="en-US"/>
              <a:pPr>
                <a:defRPr/>
              </a:pPr>
              <a:t>6/21/2013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02B8613-BA2D-47C1-8CD9-2AAEBEA71187}" type="slidenum">
              <a:rPr lang="en-US"/>
              <a:pPr>
                <a:defRPr/>
              </a:pPr>
              <a:t>‹N°›</a:t>
            </a:fld>
            <a:endParaRPr lang="en-US" dirty="0">
              <a:solidFill>
                <a:schemeClr val="accent3">
                  <a:shade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819A3C-BE83-4C37-ABEE-A54FB9FF7125}" type="datetimeFigureOut">
              <a:rPr lang="en-US"/>
              <a:pPr>
                <a:defRPr/>
              </a:pPr>
              <a:t>6/21/2013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2FF642-18FF-4CE4-8DFF-2BCB2C7F3619}"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53DBECC-8137-481A-A781-2B04500B7B61}" type="datetimeFigureOut">
              <a:rPr lang="en-US"/>
              <a:pPr>
                <a:defRPr/>
              </a:pPr>
              <a:t>6/21/2013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E22663-05FE-427E-8B53-107B9AA09A86}"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93466" r:id="rId1"/>
    <p:sldLayoutId id="2147493465" r:id="rId2"/>
    <p:sldLayoutId id="2147493464" r:id="rId3"/>
    <p:sldLayoutId id="2147493463" r:id="rId4"/>
    <p:sldLayoutId id="2147493462" r:id="rId5"/>
    <p:sldLayoutId id="2147493461" r:id="rId6"/>
    <p:sldLayoutId id="2147493460" r:id="rId7"/>
    <p:sldLayoutId id="2147493467" r:id="rId8"/>
    <p:sldLayoutId id="2147493459" r:id="rId9"/>
    <p:sldLayoutId id="2147493458" r:id="rId10"/>
    <p:sldLayoutId id="2147493457"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85863"/>
            <a:ext cx="7772400" cy="2414587"/>
          </a:xfrm>
        </p:spPr>
        <p:txBody>
          <a:bodyPr rtlCol="0">
            <a:normAutofit fontScale="90000"/>
          </a:bodyPr>
          <a:lstStyle/>
          <a:p>
            <a:pPr fontAlgn="auto">
              <a:spcAft>
                <a:spcPts val="0"/>
              </a:spcAft>
              <a:defRPr/>
            </a:pPr>
            <a:r>
              <a:rPr lang="fr-FR" b="1" dirty="0"/>
              <a:t>CHAPITRE 1 : LES GRANDES QUESTIONS QUE SE POSENT LES ECONOMISTES</a:t>
            </a:r>
            <a:r>
              <a:rPr lang="fr-FR" dirty="0"/>
              <a:t/>
            </a:r>
            <a:br>
              <a:rPr lang="fr-FR" dirty="0"/>
            </a:br>
            <a:endParaRPr lang="fr-FR" dirty="0"/>
          </a:p>
        </p:txBody>
      </p:sp>
      <p:sp>
        <p:nvSpPr>
          <p:cNvPr id="3" name="Sous-titre 2"/>
          <p:cNvSpPr>
            <a:spLocks noGrp="1"/>
          </p:cNvSpPr>
          <p:nvPr>
            <p:ph type="subTitle" idx="1"/>
          </p:nvPr>
        </p:nvSpPr>
        <p:spPr/>
        <p:txBody>
          <a:bodyPr rtlCol="0">
            <a:normAutofit/>
          </a:bodyPr>
          <a:lstStyle/>
          <a:p>
            <a:pPr fontAlgn="auto">
              <a:spcAft>
                <a:spcPts val="0"/>
              </a:spcAft>
              <a:buFont typeface="Arial"/>
              <a:buNone/>
              <a:defRPr/>
            </a:pP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a:xfrm>
            <a:off x="457200" y="1168400"/>
            <a:ext cx="8229600" cy="4957763"/>
          </a:xfrm>
        </p:spPr>
        <p:txBody>
          <a:bodyPr>
            <a:normAutofit/>
          </a:bodyPr>
          <a:lstStyle/>
          <a:p>
            <a:pPr>
              <a:lnSpc>
                <a:spcPct val="80000"/>
              </a:lnSpc>
            </a:pPr>
            <a:r>
              <a:rPr lang="fr-FR" sz="2700" smtClean="0"/>
              <a:t>Un choix n’est possible que si les ressources dont nous disposons sont rares. Tout ce qui n’est pas rare, comme l’oxygène par exemple, est en dehors du champ de l’analyse économique.</a:t>
            </a:r>
          </a:p>
          <a:p>
            <a:pPr>
              <a:lnSpc>
                <a:spcPct val="80000"/>
              </a:lnSpc>
            </a:pPr>
            <a:endParaRPr lang="fr-FR" sz="2700" smtClean="0"/>
          </a:p>
          <a:p>
            <a:pPr>
              <a:lnSpc>
                <a:spcPct val="80000"/>
              </a:lnSpc>
              <a:buFont typeface="Arial" charset="0"/>
              <a:buNone/>
            </a:pPr>
            <a:r>
              <a:rPr lang="fr-FR" sz="2700" smtClean="0"/>
              <a:t>Or, qu’est ce qu’une </a:t>
            </a:r>
            <a:r>
              <a:rPr lang="fr-FR" sz="2700" b="1" smtClean="0"/>
              <a:t>ressource</a:t>
            </a:r>
            <a:r>
              <a:rPr lang="fr-FR" sz="2700" smtClean="0"/>
              <a:t> ? Une ressource est ce qui peut être utilisé pour produire autre chose. Le temps fait partie des ressources, de même que le capital humain, le capital technique, un terrain…</a:t>
            </a:r>
          </a:p>
          <a:p>
            <a:pPr>
              <a:lnSpc>
                <a:spcPct val="80000"/>
              </a:lnSpc>
            </a:pPr>
            <a:endParaRPr lang="fr-FR" sz="2700" smtClean="0"/>
          </a:p>
          <a:p>
            <a:pPr>
              <a:lnSpc>
                <a:spcPct val="80000"/>
              </a:lnSpc>
              <a:buFont typeface="Arial" charset="0"/>
              <a:buNone/>
            </a:pPr>
            <a:r>
              <a:rPr lang="fr-FR" sz="2700" smtClean="0"/>
              <a:t>Or, qu’est-ce que la </a:t>
            </a:r>
            <a:r>
              <a:rPr lang="fr-FR" sz="2700" b="1" smtClean="0"/>
              <a:t>rareté</a:t>
            </a:r>
            <a:r>
              <a:rPr lang="fr-FR" sz="2700" smtClean="0"/>
              <a:t> ? On dit qu’une ressource est rare quand elle est considérée comme utile et n’est pas disponible en quantité illimitée.</a:t>
            </a:r>
          </a:p>
          <a:p>
            <a:pPr>
              <a:lnSpc>
                <a:spcPct val="80000"/>
              </a:lnSpc>
              <a:buFont typeface="Arial" charset="0"/>
              <a:buNone/>
            </a:pPr>
            <a:endParaRPr lang="fr-FR" sz="27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p:txBody>
          <a:bodyPr>
            <a:normAutofit/>
          </a:bodyPr>
          <a:lstStyle/>
          <a:p>
            <a:pPr marL="0" indent="0">
              <a:buFont typeface="Arial" charset="0"/>
              <a:buNone/>
            </a:pPr>
            <a:r>
              <a:rPr lang="fr-FR" i="1" u="sng" smtClean="0"/>
              <a:t>d) Formaliser nos goûts</a:t>
            </a:r>
          </a:p>
          <a:p>
            <a:pPr marL="0" indent="0">
              <a:buFont typeface="Arial" charset="0"/>
              <a:buNone/>
            </a:pPr>
            <a:r>
              <a:rPr lang="fr-FR" i="1" u="sng" smtClean="0"/>
              <a:t>e) Quel choix réaliser ? La prise en compte de la contrainte budgétaire</a:t>
            </a:r>
          </a:p>
          <a:p>
            <a:pPr marL="0" indent="0">
              <a:buFont typeface="Arial" charset="0"/>
              <a:buNone/>
            </a:pPr>
            <a:r>
              <a:rPr lang="fr-FR" sz="2400" smtClean="0">
                <a:sym typeface="Wingdings" pitchFamily="2" charset="2"/>
              </a:rPr>
              <a:t></a:t>
            </a:r>
            <a:r>
              <a:rPr lang="fr-FR" sz="2400" smtClean="0"/>
              <a:t> Document 2 p 29 : questions 2 et 3</a:t>
            </a:r>
            <a:endParaRPr lang="fr-FR" sz="2400" smtClean="0">
              <a:sym typeface="Wingdings" pitchFamily="2" charset="2"/>
            </a:endParaRPr>
          </a:p>
          <a:p>
            <a:pPr marL="0" indent="0">
              <a:buFont typeface="Arial" charset="0"/>
              <a:buNone/>
            </a:pPr>
            <a:r>
              <a:rPr lang="fr-FR" sz="2400" smtClean="0">
                <a:sym typeface="Wingdings" pitchFamily="2" charset="2"/>
              </a:rPr>
              <a:t></a:t>
            </a:r>
            <a:r>
              <a:rPr lang="fr-FR" sz="2400" smtClean="0"/>
              <a:t> Document 4 p 44 : question 1</a:t>
            </a:r>
          </a:p>
          <a:p>
            <a:pPr marL="0" indent="0">
              <a:buFont typeface="Arial" charset="0"/>
              <a:buNone/>
            </a:pPr>
            <a:r>
              <a:rPr lang="fr-FR" sz="2400" smtClean="0"/>
              <a:t>Le budget d'un agent économique, qui résulte de la manière dont il partage son temps entre le travail et le loisir, est nécessairement limité. Cette limite agit donc comme une contrainte pour lui : il ne peut dépenser plus que ce dont il dispose. Cela conduit cet agent à effectuer des choix.</a:t>
            </a:r>
          </a:p>
          <a:p>
            <a:pPr marL="0" indent="0">
              <a:buFont typeface="Arial" charset="0"/>
              <a:buNone/>
            </a:pPr>
            <a:endParaRPr lang="fr-FR" sz="2400" smtClean="0"/>
          </a:p>
          <a:p>
            <a:pPr marL="0" indent="0">
              <a:buFont typeface="Arial" charset="0"/>
              <a:buNone/>
            </a:pPr>
            <a:endParaRPr lang="fr-FR"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endParaRPr lang="fr-FR" smtClean="0"/>
          </a:p>
        </p:txBody>
      </p:sp>
      <p:sp>
        <p:nvSpPr>
          <p:cNvPr id="43011" name="Rectangle 3"/>
          <p:cNvSpPr>
            <a:spLocks noGrp="1"/>
          </p:cNvSpPr>
          <p:nvPr>
            <p:ph type="body" idx="1"/>
          </p:nvPr>
        </p:nvSpPr>
        <p:spPr/>
        <p:txBody>
          <a:bodyPr/>
          <a:lstStyle/>
          <a:p>
            <a:endParaRPr lang="fr-FR" smtClean="0"/>
          </a:p>
        </p:txBody>
      </p:sp>
      <p:pic>
        <p:nvPicPr>
          <p:cNvPr id="43013" name="Picture 5" descr="img171"/>
          <p:cNvPicPr>
            <a:picLocks noChangeAspect="1" noChangeArrowheads="1"/>
          </p:cNvPicPr>
          <p:nvPr/>
        </p:nvPicPr>
        <p:blipFill>
          <a:blip r:embed="rId2"/>
          <a:srcRect/>
          <a:stretch>
            <a:fillRect/>
          </a:stretch>
        </p:blipFill>
        <p:spPr bwMode="auto">
          <a:xfrm>
            <a:off x="1536700" y="1600200"/>
            <a:ext cx="6219825" cy="42862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endParaRPr lang="fr-FR" smtClean="0"/>
          </a:p>
        </p:txBody>
      </p:sp>
      <p:sp>
        <p:nvSpPr>
          <p:cNvPr id="44035" name="Rectangle 3"/>
          <p:cNvSpPr>
            <a:spLocks noGrp="1"/>
          </p:cNvSpPr>
          <p:nvPr>
            <p:ph type="body" idx="1"/>
          </p:nvPr>
        </p:nvSpPr>
        <p:spPr/>
        <p:txBody>
          <a:bodyPr/>
          <a:lstStyle/>
          <a:p>
            <a:pPr>
              <a:buFont typeface="Arial" charset="0"/>
              <a:buNone/>
            </a:pPr>
            <a:r>
              <a:rPr lang="fr-FR" i="1" u="sng" smtClean="0"/>
              <a:t>f) La question fondamentale des coûts d’opportunité</a:t>
            </a:r>
            <a:endParaRPr lang="fr-FR" smtClean="0"/>
          </a:p>
          <a:p>
            <a:endParaRPr lang="fr-F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a:xfrm>
            <a:off x="457200" y="762000"/>
            <a:ext cx="8229600" cy="5859463"/>
          </a:xfrm>
        </p:spPr>
        <p:txBody>
          <a:bodyPr rtlCol="0">
            <a:normAutofit fontScale="62500" lnSpcReduction="20000"/>
          </a:bodyPr>
          <a:lstStyle/>
          <a:p>
            <a:pPr marL="0" indent="0" fontAlgn="auto">
              <a:spcAft>
                <a:spcPts val="0"/>
              </a:spcAft>
              <a:buFont typeface="Arial"/>
              <a:buNone/>
              <a:defRPr/>
            </a:pPr>
            <a:r>
              <a:rPr lang="fr-FR" b="1" u="sng" dirty="0"/>
              <a:t>Document 3 : Qu’est-ce qu’un coût d’opportunité ?</a:t>
            </a:r>
            <a:endParaRPr lang="fr-FR" dirty="0"/>
          </a:p>
          <a:p>
            <a:pPr marL="0" indent="0" fontAlgn="auto">
              <a:spcAft>
                <a:spcPts val="0"/>
              </a:spcAft>
              <a:buFont typeface="Arial"/>
              <a:buNone/>
              <a:defRPr/>
            </a:pPr>
            <a:r>
              <a:rPr lang="fr-FR" b="1" i="1" dirty="0"/>
              <a:t>Exemple 1</a:t>
            </a:r>
            <a:endParaRPr lang="fr-FR" dirty="0"/>
          </a:p>
          <a:p>
            <a:pPr marL="0" indent="0" fontAlgn="auto">
              <a:spcAft>
                <a:spcPts val="0"/>
              </a:spcAft>
              <a:buFont typeface="Arial"/>
              <a:buNone/>
              <a:defRPr/>
            </a:pPr>
            <a:r>
              <a:rPr lang="fr-FR" dirty="0"/>
              <a:t>Vous allez le choix entre regarder un documentaire sur Arte sur le renouveau de l’art conceptuel en Hongrie, ou aller au cinéma avec des amis. Quel choix réalisez-vous ?</a:t>
            </a:r>
          </a:p>
          <a:p>
            <a:pPr marL="0" indent="0" fontAlgn="auto">
              <a:spcAft>
                <a:spcPts val="0"/>
              </a:spcAft>
              <a:buFont typeface="Arial"/>
              <a:buNone/>
              <a:defRPr/>
            </a:pPr>
            <a:r>
              <a:rPr lang="fr-FR" b="1" i="1" dirty="0"/>
              <a:t>Exemple 2</a:t>
            </a:r>
            <a:endParaRPr lang="fr-FR" dirty="0"/>
          </a:p>
          <a:p>
            <a:pPr marL="0" indent="0" fontAlgn="auto">
              <a:spcAft>
                <a:spcPts val="0"/>
              </a:spcAft>
              <a:buFont typeface="Arial"/>
              <a:buNone/>
              <a:defRPr/>
            </a:pPr>
            <a:r>
              <a:rPr lang="fr-FR" dirty="0"/>
              <a:t>Vous allez le choix entre passer une soirée avec votre petit(e) ami(e), ou aller au cinéma avec vos meilleurs amis. Quel choix réalisez-vous ?</a:t>
            </a:r>
          </a:p>
          <a:p>
            <a:pPr marL="0" indent="0" fontAlgn="auto">
              <a:spcAft>
                <a:spcPts val="0"/>
              </a:spcAft>
              <a:buFont typeface="Arial"/>
              <a:buNone/>
              <a:defRPr/>
            </a:pPr>
            <a:r>
              <a:rPr lang="fr-FR" b="1" i="1" dirty="0"/>
              <a:t>Exemple 3</a:t>
            </a:r>
            <a:endParaRPr lang="fr-FR" dirty="0"/>
          </a:p>
          <a:p>
            <a:pPr marL="0" indent="0" fontAlgn="auto">
              <a:spcAft>
                <a:spcPts val="0"/>
              </a:spcAft>
              <a:buFont typeface="Arial"/>
              <a:buNone/>
              <a:defRPr/>
            </a:pPr>
            <a:r>
              <a:rPr lang="fr-FR" dirty="0"/>
              <a:t>Le même jour, vous avez un devoir de SES et un devoir d’option facultative que vous avez pris en début d’année. Comme dans les deux matières vous avez été prévenu le lundi pour un DS le mardi, et que le lundi soir vous n’aurez pas le temps de travailler les deux matières, quel choix allez-vous faire ?</a:t>
            </a:r>
          </a:p>
          <a:p>
            <a:pPr marL="0" indent="0" fontAlgn="auto">
              <a:spcAft>
                <a:spcPts val="0"/>
              </a:spcAft>
              <a:buFont typeface="Arial"/>
              <a:buNone/>
              <a:defRPr/>
            </a:pPr>
            <a:r>
              <a:rPr lang="fr-FR" b="1" i="1" dirty="0"/>
              <a:t>Exemple 4</a:t>
            </a:r>
            <a:endParaRPr lang="fr-FR" dirty="0"/>
          </a:p>
          <a:p>
            <a:pPr marL="0" indent="0" fontAlgn="auto">
              <a:spcAft>
                <a:spcPts val="0"/>
              </a:spcAft>
              <a:buFont typeface="Arial"/>
              <a:buNone/>
              <a:defRPr/>
            </a:pPr>
            <a:r>
              <a:rPr lang="fr-FR" dirty="0"/>
              <a:t>On vous propose un emploi juste pour une soirée (faire l’accueil dans une soirée évènementielle) très bien payé (100 euros la soirée), juste le soir où votre groupe de musique préféré passe en concert (dans une salle où vous auriez pu entrer gratuitement, étant membre du fan club). Quel choix allez-vous faire ?</a:t>
            </a:r>
          </a:p>
          <a:p>
            <a:pPr fontAlgn="auto">
              <a:spcAft>
                <a:spcPts val="0"/>
              </a:spcAft>
              <a:buFont typeface="Arial"/>
              <a:buChar char="•"/>
              <a:defRPr/>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p:txBody>
          <a:bodyPr rtlCol="0">
            <a:normAutofit fontScale="85000" lnSpcReduction="10000"/>
          </a:bodyPr>
          <a:lstStyle/>
          <a:p>
            <a:pPr marL="0" indent="0" fontAlgn="auto">
              <a:spcAft>
                <a:spcPts val="0"/>
              </a:spcAft>
              <a:buFont typeface="Arial"/>
              <a:buNone/>
              <a:defRPr/>
            </a:pPr>
            <a:r>
              <a:rPr lang="fr-FR" dirty="0"/>
              <a:t>Le </a:t>
            </a:r>
            <a:r>
              <a:rPr lang="fr-FR" b="1" dirty="0"/>
              <a:t>coût d’opportunité</a:t>
            </a:r>
            <a:r>
              <a:rPr lang="fr-FR" dirty="0"/>
              <a:t> mesure ce à quoi un individu doit renoncer de manière à obtenir ce qu’il désire.</a:t>
            </a:r>
          </a:p>
          <a:p>
            <a:pPr marL="0" indent="0" fontAlgn="auto">
              <a:spcAft>
                <a:spcPts val="0"/>
              </a:spcAft>
              <a:buFont typeface="Arial"/>
              <a:buNone/>
              <a:defRPr/>
            </a:pPr>
            <a:r>
              <a:rPr lang="fr-FR" dirty="0"/>
              <a:t>André Gide : « Choisir m’apparaissait non tant élire que repousser ce que je n’élisais point ».</a:t>
            </a:r>
          </a:p>
          <a:p>
            <a:pPr marL="0" indent="0" fontAlgn="auto">
              <a:spcAft>
                <a:spcPts val="0"/>
              </a:spcAft>
              <a:buFont typeface="Arial"/>
              <a:buNone/>
              <a:defRPr/>
            </a:pPr>
            <a:r>
              <a:rPr lang="fr-FR" dirty="0" smtClean="0"/>
              <a:t>Ainsi</a:t>
            </a:r>
            <a:r>
              <a:rPr lang="fr-FR" dirty="0"/>
              <a:t>, le véritable coût d’un bien, ce n’est pas son prix en tant que tel, mais c’est ce à quoi il faut renoncer pour l’obtenir. Ainsi, si je décide d’aller au cinéma pour 9 euros, je </a:t>
            </a:r>
            <a:r>
              <a:rPr lang="fr-FR" dirty="0" smtClean="0"/>
              <a:t>m’interdis </a:t>
            </a:r>
            <a:r>
              <a:rPr lang="fr-FR" dirty="0"/>
              <a:t>la possibilité avec ces 9 euros de faire autre chose, par exemple de m’acheter un livre : le coût d’opportunité d’une place de cinéma dans cet exemple est la lecture d’un livre.</a:t>
            </a:r>
          </a:p>
          <a:p>
            <a:pPr fontAlgn="auto">
              <a:spcAft>
                <a:spcPts val="0"/>
              </a:spcAft>
              <a:buFont typeface="Arial"/>
              <a:buChar char="•"/>
              <a:defRPr/>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endParaRPr lang="fr-FR" smtClean="0"/>
          </a:p>
        </p:txBody>
      </p:sp>
      <p:sp>
        <p:nvSpPr>
          <p:cNvPr id="52227" name="Rectangle 3"/>
          <p:cNvSpPr>
            <a:spLocks noGrp="1"/>
          </p:cNvSpPr>
          <p:nvPr>
            <p:ph type="body" idx="1"/>
          </p:nvPr>
        </p:nvSpPr>
        <p:spPr/>
        <p:txBody>
          <a:bodyPr/>
          <a:lstStyle/>
          <a:p>
            <a:pPr>
              <a:buFont typeface="Arial" charset="0"/>
              <a:buNone/>
            </a:pPr>
            <a:r>
              <a:rPr lang="fr-FR" smtClean="0"/>
              <a:t>	Gain maximal que l’on aurait pu obtenir en réalisant un choix autre que celui effectué. Par exemple, si j’avais le choix entre A et B, en choisissant A, je subis un coût d’opportunité équivalent à ce que m’aurait fait gagner B. Le choix se porte donc sur ce qui entraîne le coût d’opportunité le plus faible.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i="1" u="sng" dirty="0" smtClean="0"/>
              <a:t>g) L’importance </a:t>
            </a:r>
            <a:r>
              <a:rPr lang="fr-FR" i="1" u="sng" dirty="0"/>
              <a:t>des incitations</a:t>
            </a:r>
            <a:r>
              <a:rPr lang="fr-FR" dirty="0"/>
              <a:t/>
            </a:r>
            <a:br>
              <a:rPr lang="fr-FR" dirty="0"/>
            </a:br>
            <a:endParaRPr lang="fr-FR" dirty="0"/>
          </a:p>
        </p:txBody>
      </p:sp>
      <p:sp>
        <p:nvSpPr>
          <p:cNvPr id="3" name="Espace réservé du contenu 2"/>
          <p:cNvSpPr>
            <a:spLocks noGrp="1"/>
          </p:cNvSpPr>
          <p:nvPr>
            <p:ph idx="1"/>
          </p:nvPr>
        </p:nvSpPr>
        <p:spPr/>
        <p:txBody>
          <a:bodyPr rtlCol="0">
            <a:normAutofit/>
          </a:bodyPr>
          <a:lstStyle/>
          <a:p>
            <a:pPr marL="0" indent="0" fontAlgn="auto">
              <a:spcAft>
                <a:spcPts val="0"/>
              </a:spcAft>
              <a:buFont typeface="Arial"/>
              <a:buNone/>
              <a:defRPr/>
            </a:pPr>
            <a:r>
              <a:rPr lang="fr-FR" dirty="0"/>
              <a:t>Une </a:t>
            </a:r>
            <a:r>
              <a:rPr lang="fr-FR" b="1" dirty="0"/>
              <a:t>incitation</a:t>
            </a:r>
            <a:r>
              <a:rPr lang="fr-FR" dirty="0"/>
              <a:t> est un processus qui amène un individu à adopter un comportement qu’il n’aurait pas spontanément adopté.</a:t>
            </a:r>
          </a:p>
          <a:p>
            <a:pPr fontAlgn="auto">
              <a:spcAft>
                <a:spcPts val="0"/>
              </a:spcAft>
              <a:buFont typeface="Arial"/>
              <a:buChar char="•"/>
              <a:defRPr/>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u="sng" dirty="0"/>
              <a:t>Document 4 : La question des incitations</a:t>
            </a:r>
            <a:r>
              <a:rPr lang="fr-FR" dirty="0"/>
              <a:t/>
            </a:r>
            <a:br>
              <a:rPr lang="fr-FR" dirty="0"/>
            </a:br>
            <a:endParaRPr lang="fr-FR" dirty="0"/>
          </a:p>
        </p:txBody>
      </p:sp>
      <p:sp>
        <p:nvSpPr>
          <p:cNvPr id="3" name="Espace réservé du contenu 2"/>
          <p:cNvSpPr>
            <a:spLocks noGrp="1"/>
          </p:cNvSpPr>
          <p:nvPr>
            <p:ph idx="1"/>
          </p:nvPr>
        </p:nvSpPr>
        <p:spPr>
          <a:xfrm>
            <a:off x="457200" y="1600200"/>
            <a:ext cx="8229600" cy="5003800"/>
          </a:xfrm>
        </p:spPr>
        <p:txBody>
          <a:bodyPr rtlCol="0">
            <a:normAutofit fontScale="70000" lnSpcReduction="20000"/>
          </a:bodyPr>
          <a:lstStyle/>
          <a:p>
            <a:pPr marL="0" indent="0" fontAlgn="auto">
              <a:spcAft>
                <a:spcPts val="0"/>
              </a:spcAft>
              <a:buFont typeface="Arial"/>
              <a:buNone/>
              <a:defRPr/>
            </a:pPr>
            <a:r>
              <a:rPr lang="fr-FR" b="1" i="1" dirty="0" smtClean="0"/>
              <a:t>Exemple </a:t>
            </a:r>
            <a:r>
              <a:rPr lang="fr-FR" b="1" i="1" dirty="0"/>
              <a:t>1</a:t>
            </a:r>
            <a:endParaRPr lang="fr-FR" dirty="0"/>
          </a:p>
          <a:p>
            <a:pPr marL="0" indent="0" fontAlgn="auto">
              <a:spcAft>
                <a:spcPts val="0"/>
              </a:spcAft>
              <a:buFont typeface="Arial"/>
              <a:buNone/>
              <a:defRPr/>
            </a:pPr>
            <a:r>
              <a:rPr lang="fr-FR" dirty="0"/>
              <a:t>Votre prof de SES vous annonce qu’il y aura la semaine prochaine un devoir important. Vous serez noté en fonction de vos réponses ; ceux qui auront tout faux auront 0/20, et ceux qui auront tout bon auront 20/20</a:t>
            </a:r>
          </a:p>
          <a:p>
            <a:pPr marL="0" indent="0" fontAlgn="auto">
              <a:spcAft>
                <a:spcPts val="0"/>
              </a:spcAft>
              <a:buFont typeface="Arial"/>
              <a:buNone/>
              <a:defRPr/>
            </a:pPr>
            <a:r>
              <a:rPr lang="fr-FR" dirty="0"/>
              <a:t>Quel impact selon vous une telle décision peut-elle avoir sur le travail de révision des élèves ?</a:t>
            </a:r>
          </a:p>
          <a:p>
            <a:pPr marL="0" indent="0" fontAlgn="auto">
              <a:spcAft>
                <a:spcPts val="0"/>
              </a:spcAft>
              <a:buFont typeface="Arial"/>
              <a:buNone/>
              <a:defRPr/>
            </a:pPr>
            <a:r>
              <a:rPr lang="fr-FR" b="1" i="1" dirty="0"/>
              <a:t>Exemple 2</a:t>
            </a:r>
            <a:endParaRPr lang="fr-FR" dirty="0"/>
          </a:p>
          <a:p>
            <a:pPr marL="0" indent="0" fontAlgn="auto">
              <a:spcAft>
                <a:spcPts val="0"/>
              </a:spcAft>
              <a:buFont typeface="Arial"/>
              <a:buNone/>
              <a:defRPr/>
            </a:pPr>
            <a:r>
              <a:rPr lang="fr-FR" dirty="0"/>
              <a:t>Votre prof de SES vous annonce que lors du prochain devoir, pour vous encourager, il vous donnera 12 points. Donc, même si vous rendez une feuille blanche, vous aurez 12/20, mais si vous répondez bien aux questions, vous pourrez avoir 20/20.</a:t>
            </a:r>
          </a:p>
          <a:p>
            <a:pPr marL="0" indent="0" fontAlgn="auto">
              <a:spcAft>
                <a:spcPts val="0"/>
              </a:spcAft>
              <a:buFont typeface="Arial"/>
              <a:buNone/>
              <a:defRPr/>
            </a:pPr>
            <a:r>
              <a:rPr lang="fr-FR" dirty="0"/>
              <a:t>Quel impact selon vous une telle décision peut-elle avoir sur le travail de révision des élèves ?</a:t>
            </a:r>
          </a:p>
          <a:p>
            <a:pPr marL="0" indent="0" fontAlgn="auto">
              <a:spcAft>
                <a:spcPts val="0"/>
              </a:spcAft>
              <a:buFont typeface="Arial"/>
              <a:buNone/>
              <a:defRPr/>
            </a:pPr>
            <a:r>
              <a:rPr lang="fr-FR" i="1" dirty="0"/>
              <a:t> </a:t>
            </a:r>
            <a:endParaRPr lang="fr-FR" dirty="0"/>
          </a:p>
          <a:p>
            <a:pPr marL="0" indent="0" fontAlgn="auto">
              <a:spcAft>
                <a:spcPts val="0"/>
              </a:spcAft>
              <a:buFont typeface="Arial"/>
              <a:buNone/>
              <a:defRPr/>
            </a:pPr>
            <a:r>
              <a:rPr lang="fr-FR" i="1" dirty="0"/>
              <a:t> </a:t>
            </a:r>
            <a:endParaRPr lang="fr-FR" dirty="0"/>
          </a:p>
          <a:p>
            <a:pPr fontAlgn="auto">
              <a:spcAft>
                <a:spcPts val="0"/>
              </a:spcAft>
              <a:buFont typeface="Arial"/>
              <a:buChar char="•"/>
              <a:defRPr/>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a:xfrm>
            <a:off x="457200" y="881063"/>
            <a:ext cx="8229600" cy="5245100"/>
          </a:xfrm>
        </p:spPr>
        <p:txBody>
          <a:bodyPr rtlCol="0">
            <a:normAutofit fontScale="62500" lnSpcReduction="20000"/>
          </a:bodyPr>
          <a:lstStyle/>
          <a:p>
            <a:pPr marL="0" indent="0" fontAlgn="auto">
              <a:spcAft>
                <a:spcPts val="0"/>
              </a:spcAft>
              <a:buFont typeface="Arial"/>
              <a:buNone/>
              <a:defRPr/>
            </a:pPr>
            <a:r>
              <a:rPr lang="fr-FR" b="1" i="1" dirty="0"/>
              <a:t>Exemple 3</a:t>
            </a:r>
            <a:endParaRPr lang="fr-FR" dirty="0"/>
          </a:p>
          <a:p>
            <a:pPr marL="0" indent="0" fontAlgn="auto">
              <a:spcAft>
                <a:spcPts val="0"/>
              </a:spcAft>
              <a:buFont typeface="Arial"/>
              <a:buNone/>
              <a:defRPr/>
            </a:pPr>
            <a:r>
              <a:rPr lang="fr-FR" dirty="0"/>
              <a:t>Votre prof de SES vous annonce que lors du prochain devoir, pour vous encourager, il vous donnera 12 points. Donc, même si vous rendez une feuille blanche, vous aurez 12/20, mais si vous répondez bien aux questions, vous ne pourrez avoir 20/20 ; un principe de redistribution des points, de telle sorte que si par exemple la moyenne de la classe est de 15/20, ceux qui ont plus de 15 se verront « prendre » leurs points pour les donner à ceux qui auront eu moins ?</a:t>
            </a:r>
          </a:p>
          <a:p>
            <a:pPr marL="0" indent="0" fontAlgn="auto">
              <a:spcAft>
                <a:spcPts val="0"/>
              </a:spcAft>
              <a:buFont typeface="Arial"/>
              <a:buNone/>
              <a:defRPr/>
            </a:pPr>
            <a:r>
              <a:rPr lang="fr-FR" dirty="0"/>
              <a:t>Quel impact selon vous une telle décision peut-elle avoir sur le travail de révision des élèves ?</a:t>
            </a:r>
          </a:p>
          <a:p>
            <a:pPr marL="0" indent="0" fontAlgn="auto">
              <a:spcAft>
                <a:spcPts val="0"/>
              </a:spcAft>
              <a:buFont typeface="Arial"/>
              <a:buNone/>
              <a:defRPr/>
            </a:pPr>
            <a:r>
              <a:rPr lang="fr-FR" b="1" i="1" dirty="0"/>
              <a:t>Exemple 4</a:t>
            </a:r>
            <a:endParaRPr lang="fr-FR" dirty="0"/>
          </a:p>
          <a:p>
            <a:pPr marL="0" indent="0" fontAlgn="auto">
              <a:spcAft>
                <a:spcPts val="0"/>
              </a:spcAft>
              <a:buFont typeface="Arial"/>
              <a:buNone/>
              <a:defRPr/>
            </a:pPr>
            <a:r>
              <a:rPr lang="fr-FR" dirty="0"/>
              <a:t>Vous êtes chef d’entreprise. Vous dirigez des ouvriers, des cadres, des ingénieurs. Vous pensez que vos salariés pourraient travailler encore plus durement afin de rendre votre activité productive encore plus efficace. </a:t>
            </a:r>
          </a:p>
          <a:p>
            <a:pPr marL="0" indent="0" fontAlgn="auto">
              <a:spcAft>
                <a:spcPts val="0"/>
              </a:spcAft>
              <a:buFont typeface="Arial"/>
              <a:buNone/>
              <a:defRPr/>
            </a:pPr>
            <a:r>
              <a:rPr lang="fr-FR" dirty="0"/>
              <a:t>Que pouvez-vous faire pour cela ?</a:t>
            </a:r>
          </a:p>
          <a:p>
            <a:pPr marL="0" indent="0" fontAlgn="auto">
              <a:spcAft>
                <a:spcPts val="0"/>
              </a:spcAft>
              <a:buFont typeface="Arial"/>
              <a:buNone/>
              <a:defRPr/>
            </a:pPr>
            <a:r>
              <a:rPr lang="fr-FR" b="1" i="1" dirty="0"/>
              <a:t>Exemple 5</a:t>
            </a:r>
            <a:endParaRPr lang="fr-FR" dirty="0"/>
          </a:p>
          <a:p>
            <a:pPr marL="0" indent="0" fontAlgn="auto">
              <a:spcAft>
                <a:spcPts val="0"/>
              </a:spcAft>
              <a:buFont typeface="Arial"/>
              <a:buNone/>
              <a:defRPr/>
            </a:pPr>
            <a:r>
              <a:rPr lang="fr-FR" dirty="0"/>
              <a:t>Vos parents partent en week-end. Vous vous retrouvez seuls chez vous. Vos parents souhaitent que vous ne sortiez pas le samedi soir. </a:t>
            </a:r>
          </a:p>
          <a:p>
            <a:pPr marL="0" indent="0" fontAlgn="auto">
              <a:spcAft>
                <a:spcPts val="0"/>
              </a:spcAft>
              <a:buFont typeface="Arial"/>
              <a:buNone/>
              <a:defRPr/>
            </a:pPr>
            <a:r>
              <a:rPr lang="fr-FR" dirty="0"/>
              <a:t>Que peuvent-ils faire pour cela ?</a:t>
            </a:r>
          </a:p>
          <a:p>
            <a:pPr fontAlgn="auto">
              <a:spcAft>
                <a:spcPts val="0"/>
              </a:spcAft>
              <a:buFont typeface="Arial"/>
              <a:buChar char="•"/>
              <a:defRPr/>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600200"/>
          </a:xfrm>
        </p:spPr>
        <p:txBody>
          <a:bodyPr rtlCol="0">
            <a:normAutofit fontScale="90000"/>
          </a:bodyPr>
          <a:lstStyle/>
          <a:p>
            <a:pPr fontAlgn="auto">
              <a:spcAft>
                <a:spcPts val="0"/>
              </a:spcAft>
              <a:defRPr/>
            </a:pPr>
            <a:r>
              <a:rPr lang="fr-FR" b="1" i="1" dirty="0"/>
              <a:t>Introduction : qu’est-ce que l’économie ?</a:t>
            </a:r>
            <a:r>
              <a:rPr lang="fr-FR" dirty="0"/>
              <a:t/>
            </a:r>
            <a:br>
              <a:rPr lang="fr-FR" dirty="0"/>
            </a:br>
            <a:endParaRPr lang="fr-FR" dirty="0"/>
          </a:p>
        </p:txBody>
      </p:sp>
      <p:sp>
        <p:nvSpPr>
          <p:cNvPr id="3" name="Espace réservé du contenu 2"/>
          <p:cNvSpPr>
            <a:spLocks noGrp="1"/>
          </p:cNvSpPr>
          <p:nvPr>
            <p:ph idx="1"/>
          </p:nvPr>
        </p:nvSpPr>
        <p:spPr>
          <a:xfrm>
            <a:off x="457200" y="1389063"/>
            <a:ext cx="8229600" cy="5299075"/>
          </a:xfrm>
        </p:spPr>
        <p:txBody>
          <a:bodyPr rtlCol="0">
            <a:normAutofit fontScale="85000" lnSpcReduction="20000"/>
          </a:bodyPr>
          <a:lstStyle/>
          <a:p>
            <a:pPr marL="0" indent="0" fontAlgn="auto">
              <a:spcAft>
                <a:spcPts val="0"/>
              </a:spcAft>
              <a:buFont typeface="Arial"/>
              <a:buNone/>
              <a:defRPr/>
            </a:pPr>
            <a:r>
              <a:rPr lang="fr-FR" dirty="0">
                <a:sym typeface="Symbol"/>
              </a:rPr>
              <a:t></a:t>
            </a:r>
            <a:r>
              <a:rPr lang="fr-FR" dirty="0"/>
              <a:t> L’économie se définit par son objet d’étude </a:t>
            </a:r>
          </a:p>
          <a:p>
            <a:pPr marL="0" indent="0" fontAlgn="auto">
              <a:spcAft>
                <a:spcPts val="0"/>
              </a:spcAft>
              <a:buFont typeface="Arial"/>
              <a:buNone/>
              <a:defRPr/>
            </a:pPr>
            <a:r>
              <a:rPr lang="fr-FR" dirty="0"/>
              <a:t>Cet objet d’étude peut être considéré différemment en fonction des définitions…</a:t>
            </a:r>
          </a:p>
          <a:p>
            <a:pPr lvl="1" fontAlgn="auto">
              <a:spcAft>
                <a:spcPts val="0"/>
              </a:spcAft>
              <a:buFont typeface="Arial"/>
              <a:buChar char="–"/>
              <a:defRPr/>
            </a:pPr>
            <a:r>
              <a:rPr lang="fr-FR" dirty="0"/>
              <a:t>Paul </a:t>
            </a:r>
            <a:r>
              <a:rPr lang="fr-FR" dirty="0" err="1"/>
              <a:t>Krugman</a:t>
            </a:r>
            <a:r>
              <a:rPr lang="fr-FR" dirty="0"/>
              <a:t> : « </a:t>
            </a:r>
            <a:r>
              <a:rPr lang="fr-FR" i="1" dirty="0"/>
              <a:t>la science économique est l’étude des économies, à l’échelle des individus et de la société dans son ensemble. L’économie est un système de coordination des activités productives d’une société</a:t>
            </a:r>
            <a:r>
              <a:rPr lang="fr-FR" dirty="0"/>
              <a:t> » (</a:t>
            </a:r>
            <a:r>
              <a:rPr lang="fr-FR" i="1" dirty="0"/>
              <a:t>Microéconomie, 2010)</a:t>
            </a:r>
            <a:endParaRPr lang="fr-FR" dirty="0"/>
          </a:p>
          <a:p>
            <a:pPr lvl="1" fontAlgn="auto">
              <a:spcAft>
                <a:spcPts val="0"/>
              </a:spcAft>
              <a:buFont typeface="Arial"/>
              <a:buChar char="–"/>
              <a:defRPr/>
            </a:pPr>
            <a:r>
              <a:rPr lang="fr-FR" dirty="0"/>
              <a:t>Edmond Malinvaud : « </a:t>
            </a:r>
            <a:r>
              <a:rPr lang="fr-FR" i="1" dirty="0"/>
              <a:t>L’économie est la science qui étudie comment les ressources rares sont employées pour la satisfaction des besoins des hommes vivant en société ; elle s’intéresse d’une part, aux opérations essentielles que sont la production, la distribution, et la consommation des biens, d’autre part, aux institutions et aux activités ayant pour objet de faciliter ces opérations</a:t>
            </a:r>
            <a:r>
              <a:rPr lang="fr-FR" dirty="0"/>
              <a:t> » (</a:t>
            </a:r>
            <a:r>
              <a:rPr lang="fr-FR" i="1" dirty="0"/>
              <a:t>Leçons de théorie microéconomique, 1986) </a:t>
            </a:r>
            <a:endParaRPr lang="fr-FR" dirty="0"/>
          </a:p>
          <a:p>
            <a:pPr fontAlgn="auto">
              <a:spcAft>
                <a:spcPts val="0"/>
              </a:spcAft>
              <a:buFont typeface="Arial"/>
              <a:buChar char="•"/>
              <a:defRPr/>
            </a:pP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p:txBody>
          <a:bodyPr>
            <a:normAutofit/>
          </a:bodyPr>
          <a:lstStyle/>
          <a:p>
            <a:pPr marL="0" indent="0">
              <a:buFont typeface="Arial" charset="0"/>
              <a:buNone/>
            </a:pPr>
            <a:endParaRPr lang="fr-FR" b="1" u="sng" smtClean="0"/>
          </a:p>
          <a:p>
            <a:pPr marL="0" indent="0">
              <a:buFont typeface="Arial" charset="0"/>
              <a:buNone/>
            </a:pPr>
            <a:endParaRPr lang="fr-FR" b="1" u="sng" smtClean="0"/>
          </a:p>
          <a:p>
            <a:pPr marL="0" indent="0" algn="ctr">
              <a:buFont typeface="Arial" charset="0"/>
              <a:buNone/>
            </a:pPr>
            <a:r>
              <a:rPr lang="fr-FR" b="1" u="sng" smtClean="0"/>
              <a:t>3) La résolution des énigmes préalables par l’économiste</a:t>
            </a:r>
            <a:endParaRPr lang="fr-FR" smtClean="0"/>
          </a:p>
          <a:p>
            <a:pPr marL="0" indent="0">
              <a:buFont typeface="Arial" charset="0"/>
              <a:buNone/>
            </a:pPr>
            <a:r>
              <a:rPr lang="fr-FR" b="1" smtClean="0"/>
              <a:t> </a:t>
            </a:r>
            <a:endParaRPr lang="fr-FR" smtClean="0"/>
          </a:p>
          <a:p>
            <a:pPr marL="0" indent="0"/>
            <a:endParaRPr lang="fr-FR"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u="sng" dirty="0" smtClean="0"/>
              <a:t>II- QUE </a:t>
            </a:r>
            <a:r>
              <a:rPr lang="fr-FR" b="1" u="sng" dirty="0"/>
              <a:t>PRODUIT-ON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609600" indent="-609600">
              <a:buFont typeface="Arial" charset="0"/>
              <a:buNone/>
            </a:pPr>
            <a:endParaRPr lang="fr-FR" b="1" u="sng" smtClean="0"/>
          </a:p>
          <a:p>
            <a:pPr marL="609600" indent="-609600">
              <a:buFont typeface="Arial" charset="0"/>
              <a:buNone/>
            </a:pPr>
            <a:endParaRPr lang="fr-FR" b="1" u="sng" smtClean="0"/>
          </a:p>
          <a:p>
            <a:pPr marL="609600" indent="-609600" algn="ctr">
              <a:buFont typeface="Arial" charset="0"/>
              <a:buAutoNum type="arabicParenR"/>
            </a:pPr>
            <a:r>
              <a:rPr lang="fr-FR" b="1" u="sng" smtClean="0"/>
              <a:t>Qu’appelle-t-on « richesses » ? Une petite énigme pour commencer…</a:t>
            </a:r>
          </a:p>
          <a:p>
            <a:pPr marL="609600" indent="-609600" algn="ctr">
              <a:buFont typeface="Arial" charset="0"/>
              <a:buNone/>
            </a:pPr>
            <a:r>
              <a:rPr lang="fr-FR" smtClean="0">
                <a:sym typeface="Wingdings" pitchFamily="2" charset="2"/>
              </a:rPr>
              <a:t></a:t>
            </a:r>
            <a:r>
              <a:rPr lang="fr-FR" smtClean="0"/>
              <a:t> Document « Réagir » p 32 : question 1</a:t>
            </a:r>
          </a:p>
          <a:p>
            <a:pPr marL="609600" indent="-609600"/>
            <a:endParaRPr lang="fr-F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u="sng" dirty="0"/>
              <a:t>Document 5 : Introduction à la création de richesses</a:t>
            </a:r>
            <a:r>
              <a:rPr lang="fr-FR" dirty="0"/>
              <a:t/>
            </a:r>
            <a:br>
              <a:rPr lang="fr-FR" dirty="0"/>
            </a:br>
            <a:endParaRPr lang="fr-FR" dirty="0"/>
          </a:p>
        </p:txBody>
      </p:sp>
      <p:sp>
        <p:nvSpPr>
          <p:cNvPr id="3" name="Espace réservé du contenu 2"/>
          <p:cNvSpPr>
            <a:spLocks noGrp="1"/>
          </p:cNvSpPr>
          <p:nvPr>
            <p:ph idx="1"/>
          </p:nvPr>
        </p:nvSpPr>
        <p:spPr/>
        <p:txBody>
          <a:bodyPr rtlCol="0">
            <a:normAutofit fontScale="62500" lnSpcReduction="20000"/>
          </a:bodyPr>
          <a:lstStyle/>
          <a:p>
            <a:pPr marL="0" indent="0" fontAlgn="auto">
              <a:spcAft>
                <a:spcPts val="0"/>
              </a:spcAft>
              <a:buFont typeface="Arial"/>
              <a:buNone/>
              <a:defRPr/>
            </a:pPr>
            <a:r>
              <a:rPr lang="fr-FR" b="1" i="1" dirty="0" smtClean="0"/>
              <a:t>Exemple </a:t>
            </a:r>
            <a:r>
              <a:rPr lang="fr-FR" b="1" i="1" dirty="0"/>
              <a:t>1</a:t>
            </a:r>
            <a:endParaRPr lang="fr-FR" dirty="0"/>
          </a:p>
          <a:p>
            <a:pPr marL="0" indent="0" fontAlgn="auto">
              <a:spcAft>
                <a:spcPts val="0"/>
              </a:spcAft>
              <a:buFont typeface="Arial"/>
              <a:buNone/>
              <a:defRPr/>
            </a:pPr>
            <a:r>
              <a:rPr lang="fr-FR" dirty="0"/>
              <a:t>Vous avez rendu un devoir à votre prof. Il y avait 4 exercices, chacun sur 5 points. En fait, vous avez recopié les réponses des 3 premiers exercices sur votre voisin de table, et fait uniquement le 4ème. Vous avez eu 16/20, dont 14 points proviennent des 3 premiers exercices. </a:t>
            </a:r>
          </a:p>
          <a:p>
            <a:pPr marL="0" indent="0" fontAlgn="auto">
              <a:spcAft>
                <a:spcPts val="0"/>
              </a:spcAft>
              <a:buFont typeface="Arial"/>
              <a:buNone/>
              <a:defRPr/>
            </a:pPr>
            <a:r>
              <a:rPr lang="fr-FR" dirty="0" smtClean="0"/>
              <a:t>1) Combien </a:t>
            </a:r>
            <a:r>
              <a:rPr lang="fr-FR" dirty="0"/>
              <a:t>valez-vous réellement en termes de résultat ?</a:t>
            </a:r>
          </a:p>
          <a:p>
            <a:pPr marL="0" indent="0" fontAlgn="auto">
              <a:spcAft>
                <a:spcPts val="0"/>
              </a:spcAft>
              <a:buFont typeface="Arial"/>
              <a:buNone/>
              <a:defRPr/>
            </a:pPr>
            <a:r>
              <a:rPr lang="fr-FR" b="1" i="1" dirty="0"/>
              <a:t>Exemple 2</a:t>
            </a:r>
            <a:endParaRPr lang="fr-FR" dirty="0"/>
          </a:p>
          <a:p>
            <a:pPr marL="0" indent="0" fontAlgn="auto">
              <a:spcAft>
                <a:spcPts val="0"/>
              </a:spcAft>
              <a:buFont typeface="Arial"/>
              <a:buNone/>
              <a:defRPr/>
            </a:pPr>
            <a:r>
              <a:rPr lang="fr-FR" dirty="0"/>
              <a:t>L’entreprise </a:t>
            </a:r>
            <a:r>
              <a:rPr lang="fr-FR" dirty="0" err="1"/>
              <a:t>Chartwars</a:t>
            </a:r>
            <a:r>
              <a:rPr lang="fr-FR" dirty="0"/>
              <a:t> produit des stylos, mais elle ne possède pas les compétences ni les technologies pour faire les bouchons. Donc, à chaque fois qu’elle produit un stylo, elle doit acheter un bouchon à une autre entreprise. Chaque stylo est vendu 1 euro, et chaque bouchon est acheté 20 centimes d’euro. </a:t>
            </a:r>
          </a:p>
          <a:p>
            <a:pPr marL="0" indent="0" fontAlgn="auto">
              <a:spcAft>
                <a:spcPts val="0"/>
              </a:spcAft>
              <a:buFont typeface="Arial"/>
              <a:buNone/>
              <a:defRPr/>
            </a:pPr>
            <a:r>
              <a:rPr lang="fr-FR" dirty="0" smtClean="0"/>
              <a:t>2) Sur </a:t>
            </a:r>
            <a:r>
              <a:rPr lang="fr-FR" dirty="0"/>
              <a:t>chaque stylo vendu, quelle est la valeur réellement créée par l’entreprise ? </a:t>
            </a:r>
          </a:p>
          <a:p>
            <a:pPr marL="0" indent="0" fontAlgn="auto">
              <a:spcAft>
                <a:spcPts val="0"/>
              </a:spcAft>
              <a:buFont typeface="Arial"/>
              <a:buNone/>
              <a:defRPr/>
            </a:pPr>
            <a:r>
              <a:rPr lang="fr-FR" dirty="0" smtClean="0"/>
              <a:t>3) Imaginons </a:t>
            </a:r>
            <a:r>
              <a:rPr lang="fr-FR" dirty="0"/>
              <a:t>que l’entreprise dans l’année ait produit 1 million de stylos. Proposez une formule de calcul de cette valeur à l’échelle de l’entreprise.</a:t>
            </a:r>
          </a:p>
          <a:p>
            <a:pPr fontAlgn="auto">
              <a:spcAft>
                <a:spcPts val="0"/>
              </a:spcAft>
              <a:buFont typeface="Arial"/>
              <a:buChar char="•"/>
              <a:defRPr/>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p:txBody>
          <a:bodyPr>
            <a:normAutofit/>
          </a:bodyPr>
          <a:lstStyle/>
          <a:p>
            <a:pPr marL="0" indent="0" algn="ctr">
              <a:buFont typeface="Arial" charset="0"/>
              <a:buNone/>
            </a:pPr>
            <a:r>
              <a:rPr lang="fr-FR" b="1" u="sng" smtClean="0"/>
              <a:t>2) Comment mesurer les richesses créées ? L’énigme de la valeur ajoutée</a:t>
            </a:r>
            <a:endParaRPr lang="fr-FR" smtClean="0"/>
          </a:p>
          <a:p>
            <a:pPr marL="0" indent="0" algn="ctr">
              <a:buFont typeface="Arial" charset="0"/>
              <a:buNone/>
            </a:pPr>
            <a:r>
              <a:rPr lang="fr-FR" b="1" smtClean="0"/>
              <a:t> </a:t>
            </a:r>
            <a:endParaRPr lang="fr-FR" smtClean="0"/>
          </a:p>
          <a:p>
            <a:pPr marL="0" indent="0">
              <a:buFont typeface="Arial" charset="0"/>
              <a:buNone/>
            </a:pPr>
            <a:endParaRPr lang="fr-FR"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r>
              <a:rPr lang="fr-FR" sz="4000" b="1" u="sng" smtClean="0"/>
              <a:t>Document 6</a:t>
            </a:r>
            <a:r>
              <a:rPr lang="fr-FR" sz="4000" smtClean="0"/>
              <a:t/>
            </a:r>
            <a:br>
              <a:rPr lang="fr-FR" sz="4000" smtClean="0"/>
            </a:br>
            <a:endParaRPr lang="fr-FR" sz="4000" smtClean="0"/>
          </a:p>
        </p:txBody>
      </p:sp>
      <p:pic>
        <p:nvPicPr>
          <p:cNvPr id="38916" name="Picture 4"/>
          <p:cNvPicPr>
            <a:picLocks noChangeAspect="1" noChangeArrowheads="1"/>
          </p:cNvPicPr>
          <p:nvPr>
            <p:ph type="body" idx="1"/>
          </p:nvPr>
        </p:nvPicPr>
        <p:blipFill>
          <a:blip r:embed="rId2"/>
          <a:srcRect/>
          <a:stretch>
            <a:fillRect/>
          </a:stretch>
        </p:blipFill>
        <p:spPr>
          <a:xfrm>
            <a:off x="366713" y="2359025"/>
            <a:ext cx="4043362" cy="4122738"/>
          </a:xfrm>
          <a:ln/>
        </p:spPr>
      </p:pic>
      <p:pic>
        <p:nvPicPr>
          <p:cNvPr id="38917" name="Picture 5"/>
          <p:cNvPicPr>
            <a:picLocks noChangeAspect="1" noChangeArrowheads="1"/>
          </p:cNvPicPr>
          <p:nvPr/>
        </p:nvPicPr>
        <p:blipFill>
          <a:blip r:embed="rId3"/>
          <a:srcRect/>
          <a:stretch>
            <a:fillRect/>
          </a:stretch>
        </p:blipFill>
        <p:spPr bwMode="auto">
          <a:xfrm>
            <a:off x="4410075" y="2387600"/>
            <a:ext cx="4525963" cy="4094163"/>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endParaRPr lang="fr-FR" smtClean="0"/>
          </a:p>
        </p:txBody>
      </p:sp>
      <p:sp>
        <p:nvSpPr>
          <p:cNvPr id="37891" name="Rectangle 3"/>
          <p:cNvSpPr>
            <a:spLocks noGrp="1"/>
          </p:cNvSpPr>
          <p:nvPr>
            <p:ph type="body" idx="1"/>
          </p:nvPr>
        </p:nvSpPr>
        <p:spPr/>
        <p:txBody>
          <a:bodyPr/>
          <a:lstStyle/>
          <a:p>
            <a:pPr algn="ctr">
              <a:buFont typeface="Arial" charset="0"/>
              <a:buNone/>
            </a:pPr>
            <a:r>
              <a:rPr lang="fr-FR" b="1" u="sng" smtClean="0"/>
              <a:t>3) Qui produit les richesses ? </a:t>
            </a:r>
            <a:endParaRPr lang="fr-FR" smtClean="0"/>
          </a:p>
          <a:p>
            <a:endParaRPr lang="fr-FR"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95500"/>
          </a:xfrm>
        </p:spPr>
        <p:txBody>
          <a:bodyPr rtlCol="0">
            <a:normAutofit fontScale="90000"/>
          </a:bodyPr>
          <a:lstStyle/>
          <a:p>
            <a:pPr fontAlgn="auto">
              <a:spcAft>
                <a:spcPts val="0"/>
              </a:spcAft>
              <a:defRPr/>
            </a:pPr>
            <a:r>
              <a:rPr lang="fr-FR" b="1" u="sng" dirty="0" smtClean="0"/>
              <a:t>III- COMMENT </a:t>
            </a:r>
            <a:r>
              <a:rPr lang="fr-FR" b="1" u="sng" dirty="0"/>
              <a:t>REPARTIR LES RICHESSES CREEES PAR L’ACTIVITE PRODUCTIVE ?</a:t>
            </a:r>
            <a:r>
              <a:rPr lang="fr-FR" dirty="0"/>
              <a:t/>
            </a:r>
            <a:br>
              <a:rPr lang="fr-FR" dirty="0"/>
            </a:br>
            <a:endParaRPr lang="fr-FR" dirty="0"/>
          </a:p>
        </p:txBody>
      </p:sp>
      <p:sp>
        <p:nvSpPr>
          <p:cNvPr id="3" name="Espace réservé du contenu 2"/>
          <p:cNvSpPr>
            <a:spLocks noGrp="1"/>
          </p:cNvSpPr>
          <p:nvPr>
            <p:ph idx="1"/>
          </p:nvPr>
        </p:nvSpPr>
        <p:spPr/>
        <p:txBody>
          <a:bodyPr rtlCol="0">
            <a:normAutofit/>
          </a:bodyPr>
          <a:lstStyle/>
          <a:p>
            <a:pPr fontAlgn="auto">
              <a:spcAft>
                <a:spcPts val="0"/>
              </a:spcAft>
              <a:buFont typeface="Arial"/>
              <a:buChar char="•"/>
              <a:defRPr/>
            </a:pPr>
            <a:endParaRPr lang="fr-FR" dirty="0" smtClean="0"/>
          </a:p>
          <a:p>
            <a:pPr fontAlgn="auto">
              <a:spcAft>
                <a:spcPts val="0"/>
              </a:spcAft>
              <a:buFont typeface="Arial"/>
              <a:buChar char="•"/>
              <a:defRPr/>
            </a:pPr>
            <a:endParaRPr lang="fr-FR" dirty="0"/>
          </a:p>
          <a:p>
            <a:pPr marL="0" indent="0" algn="ctr" fontAlgn="auto">
              <a:spcAft>
                <a:spcPts val="0"/>
              </a:spcAft>
              <a:buFont typeface="Arial"/>
              <a:buNone/>
              <a:defRPr/>
            </a:pPr>
            <a:r>
              <a:rPr lang="fr-FR" b="1" u="sng" dirty="0" smtClean="0"/>
              <a:t>1) Une </a:t>
            </a:r>
            <a:r>
              <a:rPr lang="fr-FR" b="1" u="sng" dirty="0"/>
              <a:t>petite énigme pour commencer…</a:t>
            </a:r>
            <a:endParaRPr lang="fr-FR" dirty="0"/>
          </a:p>
          <a:p>
            <a:pPr fontAlgn="auto">
              <a:spcAft>
                <a:spcPts val="0"/>
              </a:spcAft>
              <a:buFont typeface="Arial"/>
              <a:buChar char="•"/>
              <a:defRPr/>
            </a:pP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u="sng" smtClean="0"/>
              <a:t>Document 7</a:t>
            </a:r>
            <a:endParaRPr lang="fr-FR" sz="4000" smtClean="0"/>
          </a:p>
        </p:txBody>
      </p:sp>
      <p:sp>
        <p:nvSpPr>
          <p:cNvPr id="3" name="Espace réservé du contenu 2"/>
          <p:cNvSpPr>
            <a:spLocks noGrp="1"/>
          </p:cNvSpPr>
          <p:nvPr>
            <p:ph idx="1"/>
          </p:nvPr>
        </p:nvSpPr>
        <p:spPr/>
        <p:txBody>
          <a:bodyPr rtlCol="0">
            <a:normAutofit fontScale="77500" lnSpcReduction="20000"/>
          </a:bodyPr>
          <a:lstStyle/>
          <a:p>
            <a:pPr marL="0" indent="0" fontAlgn="auto">
              <a:spcAft>
                <a:spcPts val="0"/>
              </a:spcAft>
              <a:buFont typeface="Arial"/>
              <a:buNone/>
              <a:defRPr/>
            </a:pPr>
            <a:r>
              <a:rPr lang="fr-FR" dirty="0" smtClean="0"/>
              <a:t>Vous </a:t>
            </a:r>
            <a:r>
              <a:rPr lang="fr-FR" dirty="0"/>
              <a:t>êtes chef d’entreprise. Votre activité pour a apporté 1 million d’euros grâce à la vente de votre produit. </a:t>
            </a:r>
          </a:p>
          <a:p>
            <a:pPr marL="0" indent="0" fontAlgn="auto">
              <a:spcAft>
                <a:spcPts val="0"/>
              </a:spcAft>
              <a:buFont typeface="Arial"/>
              <a:buNone/>
              <a:defRPr/>
            </a:pPr>
            <a:r>
              <a:rPr lang="fr-FR" dirty="0" smtClean="0"/>
              <a:t>1) Comment </a:t>
            </a:r>
            <a:r>
              <a:rPr lang="fr-FR" dirty="0"/>
              <a:t>appelle-t-on cette somme de 1 million d’euros ?</a:t>
            </a:r>
          </a:p>
          <a:p>
            <a:pPr marL="0" indent="0" fontAlgn="auto">
              <a:spcAft>
                <a:spcPts val="0"/>
              </a:spcAft>
              <a:buFont typeface="Arial"/>
              <a:buNone/>
              <a:defRPr/>
            </a:pPr>
            <a:r>
              <a:rPr lang="fr-FR" dirty="0" smtClean="0"/>
              <a:t>2) Quel </a:t>
            </a:r>
            <a:r>
              <a:rPr lang="fr-FR" dirty="0"/>
              <a:t>type de dépenses cette somme peut-elle permettre de financer ?</a:t>
            </a:r>
          </a:p>
          <a:p>
            <a:pPr marL="0" indent="0" fontAlgn="auto">
              <a:spcAft>
                <a:spcPts val="0"/>
              </a:spcAft>
              <a:buFont typeface="Arial"/>
              <a:buNone/>
              <a:defRPr/>
            </a:pPr>
            <a:r>
              <a:rPr lang="fr-FR" dirty="0" smtClean="0"/>
              <a:t>3) Si </a:t>
            </a:r>
            <a:r>
              <a:rPr lang="fr-FR" dirty="0"/>
              <a:t>ces dépenses s’élèvent à moins de 1 million d’euros, comment appelle-t-on la somme restante ?</a:t>
            </a:r>
          </a:p>
          <a:p>
            <a:pPr marL="0" indent="0" fontAlgn="auto">
              <a:spcAft>
                <a:spcPts val="0"/>
              </a:spcAft>
              <a:buFont typeface="Arial"/>
              <a:buNone/>
              <a:defRPr/>
            </a:pPr>
            <a:r>
              <a:rPr lang="fr-FR" dirty="0"/>
              <a:t>4</a:t>
            </a:r>
            <a:r>
              <a:rPr lang="fr-FR" dirty="0" smtClean="0"/>
              <a:t>) Imaginons </a:t>
            </a:r>
            <a:r>
              <a:rPr lang="fr-FR" dirty="0"/>
              <a:t>que la valeur ajoutée de cette entreprise s’élève à 700 000 euros. Cette valeur ajoutée va être distribuée aux différents agents économiques ayant permis de la créer. Qui sont ces agents économiques ?</a:t>
            </a:r>
          </a:p>
          <a:p>
            <a:pPr marL="0" indent="0" fontAlgn="auto">
              <a:spcAft>
                <a:spcPts val="0"/>
              </a:spcAft>
              <a:buFont typeface="Arial"/>
              <a:buNone/>
              <a:defRPr/>
            </a:pPr>
            <a:r>
              <a:rPr lang="fr-FR" dirty="0"/>
              <a:t>5</a:t>
            </a:r>
            <a:r>
              <a:rPr lang="fr-FR" dirty="0" smtClean="0"/>
              <a:t>) Comment </a:t>
            </a:r>
            <a:r>
              <a:rPr lang="fr-FR" dirty="0"/>
              <a:t>allez-vous répartir cette somme aux différents agents économiques ?</a:t>
            </a:r>
          </a:p>
          <a:p>
            <a:pPr fontAlgn="auto">
              <a:spcAft>
                <a:spcPts val="0"/>
              </a:spcAft>
              <a:buFont typeface="Arial"/>
              <a:buChar char="•"/>
              <a:defRPr/>
            </a:pP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p:txBody>
          <a:bodyPr>
            <a:normAutofit/>
          </a:bodyPr>
          <a:lstStyle/>
          <a:p>
            <a:pPr marL="609600" indent="-609600" algn="ctr">
              <a:buFont typeface="Arial" charset="0"/>
              <a:buNone/>
            </a:pPr>
            <a:r>
              <a:rPr lang="fr-FR" b="1" u="sng" smtClean="0"/>
              <a:t>2) La répartition primaire des revenus</a:t>
            </a:r>
            <a:endParaRPr lang="fr-FR" smtClean="0"/>
          </a:p>
          <a:p>
            <a:pPr marL="609600" indent="-609600" algn="ctr">
              <a:buFont typeface="Arial" charset="0"/>
              <a:buAutoNum type="alphaLcParenR"/>
            </a:pPr>
            <a:r>
              <a:rPr lang="fr-FR" i="1" u="sng" smtClean="0"/>
              <a:t>La diversité des revenus issus de l’activité économique</a:t>
            </a:r>
          </a:p>
          <a:p>
            <a:pPr marL="609600" indent="-609600" algn="ctr">
              <a:buFont typeface="Arial" charset="0"/>
              <a:buNone/>
            </a:pPr>
            <a:r>
              <a:rPr lang="fr-FR" smtClean="0">
                <a:sym typeface="Wingdings" pitchFamily="2" charset="2"/>
              </a:rPr>
              <a:t></a:t>
            </a:r>
            <a:r>
              <a:rPr lang="fr-FR" smtClean="0"/>
              <a:t> Documents 8 : questions 1 à 4 + Document 9</a:t>
            </a:r>
          </a:p>
          <a:p>
            <a:pPr marL="609600" indent="-609600"/>
            <a:endParaRPr lang="fr-FR"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fr-FR" sz="4000" b="1" u="sng" smtClean="0"/>
              <a:t>Document 8</a:t>
            </a:r>
            <a:r>
              <a:rPr lang="fr-FR" sz="4000" smtClean="0"/>
              <a:t/>
            </a:r>
            <a:br>
              <a:rPr lang="fr-FR" sz="4000" smtClean="0"/>
            </a:br>
            <a:endParaRPr lang="fr-FR" sz="4000" smtClean="0"/>
          </a:p>
        </p:txBody>
      </p:sp>
      <p:sp>
        <p:nvSpPr>
          <p:cNvPr id="39939" name="Rectangle 3"/>
          <p:cNvSpPr>
            <a:spLocks noGrp="1"/>
          </p:cNvSpPr>
          <p:nvPr>
            <p:ph type="body" idx="1"/>
          </p:nvPr>
        </p:nvSpPr>
        <p:spPr/>
        <p:txBody>
          <a:bodyPr/>
          <a:lstStyle/>
          <a:p>
            <a:r>
              <a:rPr lang="fr-FR" smtClean="0"/>
              <a:t>Question : à quel type de revenus se rapportent les revenus suivants ?</a:t>
            </a:r>
          </a:p>
          <a:p>
            <a:endParaRPr lang="fr-FR" smtClean="0"/>
          </a:p>
          <a:p>
            <a:endParaRPr lang="fr-FR" b="1" smtClean="0"/>
          </a:p>
        </p:txBody>
      </p:sp>
      <p:pic>
        <p:nvPicPr>
          <p:cNvPr id="39940" name="Picture 4"/>
          <p:cNvPicPr>
            <a:picLocks noChangeAspect="1" noChangeArrowheads="1"/>
          </p:cNvPicPr>
          <p:nvPr/>
        </p:nvPicPr>
        <p:blipFill>
          <a:blip r:embed="rId2"/>
          <a:srcRect/>
          <a:stretch>
            <a:fillRect/>
          </a:stretch>
        </p:blipFill>
        <p:spPr bwMode="auto">
          <a:xfrm>
            <a:off x="322263" y="3006725"/>
            <a:ext cx="8174037" cy="234791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p:txBody>
          <a:bodyPr rtlCol="0">
            <a:normAutofit/>
          </a:bodyPr>
          <a:lstStyle/>
          <a:p>
            <a:pPr marL="0" indent="0" fontAlgn="auto">
              <a:spcAft>
                <a:spcPts val="0"/>
              </a:spcAft>
              <a:buFont typeface="Arial"/>
              <a:buNone/>
              <a:defRPr/>
            </a:pPr>
            <a:r>
              <a:rPr lang="fr-FR" dirty="0">
                <a:sym typeface="Symbol"/>
              </a:rPr>
              <a:t></a:t>
            </a:r>
            <a:r>
              <a:rPr lang="fr-FR" dirty="0"/>
              <a:t> L’économie est une démarche</a:t>
            </a:r>
          </a:p>
          <a:p>
            <a:pPr lvl="1" fontAlgn="auto">
              <a:spcAft>
                <a:spcPts val="0"/>
              </a:spcAft>
              <a:buFont typeface="Arial"/>
              <a:buChar char="–"/>
              <a:defRPr/>
            </a:pPr>
            <a:r>
              <a:rPr lang="fr-FR" dirty="0"/>
              <a:t>Etienne </a:t>
            </a:r>
            <a:r>
              <a:rPr lang="fr-FR" dirty="0" err="1"/>
              <a:t>Wasmer</a:t>
            </a:r>
            <a:r>
              <a:rPr lang="fr-FR" dirty="0"/>
              <a:t> : « </a:t>
            </a:r>
            <a:r>
              <a:rPr lang="fr-FR" i="1" dirty="0"/>
              <a:t>L’économie est avant tout une méthodologie d’analyse des faits sociaux et humains. Elle permet de traiter un très grand nombre de sujets à partir d’un nombre limité de principes </a:t>
            </a:r>
            <a:r>
              <a:rPr lang="fr-FR" dirty="0"/>
              <a:t>»</a:t>
            </a:r>
          </a:p>
          <a:p>
            <a:pPr lvl="1" fontAlgn="auto">
              <a:spcAft>
                <a:spcPts val="0"/>
              </a:spcAft>
              <a:buFont typeface="Arial"/>
              <a:buChar char="–"/>
              <a:defRPr/>
            </a:pPr>
            <a:r>
              <a:rPr lang="fr-FR" dirty="0" err="1"/>
              <a:t>Krugman</a:t>
            </a:r>
            <a:r>
              <a:rPr lang="fr-FR" dirty="0"/>
              <a:t> : « </a:t>
            </a:r>
            <a:r>
              <a:rPr lang="fr-FR" i="1" dirty="0"/>
              <a:t>Toute analyse économique est fondée sur un ensemble de principes communs qui s’appliquent à des sujets très différents</a:t>
            </a:r>
            <a:r>
              <a:rPr lang="fr-FR" dirty="0"/>
              <a:t> ».</a:t>
            </a:r>
          </a:p>
          <a:p>
            <a:pPr fontAlgn="auto">
              <a:spcAft>
                <a:spcPts val="0"/>
              </a:spcAft>
              <a:buFont typeface="Arial"/>
              <a:buChar char="•"/>
              <a:defRPr/>
            </a:pP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re 1"/>
          <p:cNvSpPr>
            <a:spLocks noGrp="1"/>
          </p:cNvSpPr>
          <p:nvPr>
            <p:ph type="title"/>
          </p:nvPr>
        </p:nvSpPr>
        <p:spPr/>
        <p:txBody>
          <a:bodyPr/>
          <a:lstStyle/>
          <a:p>
            <a:endParaRPr lang="fr-FR" smtClean="0"/>
          </a:p>
        </p:txBody>
      </p:sp>
      <p:sp>
        <p:nvSpPr>
          <p:cNvPr id="35842" name="Espace réservé du contenu 2"/>
          <p:cNvSpPr>
            <a:spLocks noGrp="1"/>
          </p:cNvSpPr>
          <p:nvPr>
            <p:ph idx="1"/>
          </p:nvPr>
        </p:nvSpPr>
        <p:spPr/>
        <p:txBody>
          <a:bodyPr/>
          <a:lstStyle/>
          <a:p>
            <a:pPr algn="ctr">
              <a:buFont typeface="Arial" charset="0"/>
              <a:buNone/>
            </a:pPr>
            <a:r>
              <a:rPr lang="fr-FR" i="1" u="sng" smtClean="0"/>
              <a:t>b) Sur quelle base réaliser cette répartition ?</a:t>
            </a:r>
            <a:endParaRPr lang="fr-FR" smtClean="0"/>
          </a:p>
          <a:p>
            <a:pPr>
              <a:buFont typeface="Arial" charset="0"/>
              <a:buNone/>
            </a:pPr>
            <a:endParaRPr lang="fr-FR" sz="2000" b="1" smtClean="0"/>
          </a:p>
          <a:p>
            <a:pPr>
              <a:buFont typeface="Arial" charset="0"/>
              <a:buNone/>
            </a:pPr>
            <a:r>
              <a:rPr lang="fr-FR" sz="2000" b="1" smtClean="0"/>
              <a:t>		</a:t>
            </a:r>
            <a:r>
              <a:rPr lang="fr-FR" sz="2000" b="1" u="sng" smtClean="0"/>
              <a:t>Document 9</a:t>
            </a:r>
          </a:p>
        </p:txBody>
      </p:sp>
      <p:sp>
        <p:nvSpPr>
          <p:cNvPr id="35844" name="Rectangle 4"/>
          <p:cNvSpPr>
            <a:spLocks noChangeArrowheads="1"/>
          </p:cNvSpPr>
          <p:nvPr/>
        </p:nvSpPr>
        <p:spPr bwMode="auto">
          <a:xfrm>
            <a:off x="0" y="2438400"/>
            <a:ext cx="9144000" cy="0"/>
          </a:xfrm>
          <a:prstGeom prst="rect">
            <a:avLst/>
          </a:prstGeom>
          <a:noFill/>
          <a:ln w="9525">
            <a:noFill/>
            <a:miter lim="800000"/>
            <a:headEnd/>
            <a:tailEnd/>
          </a:ln>
          <a:effectLst/>
        </p:spPr>
        <p:txBody>
          <a:bodyPr wrap="none" anchor="ctr">
            <a:spAutoFit/>
          </a:bodyPr>
          <a:lstStyle/>
          <a:p>
            <a:endParaRPr lang="fr-FR"/>
          </a:p>
        </p:txBody>
      </p:sp>
      <p:pic>
        <p:nvPicPr>
          <p:cNvPr id="35843" name="Picture 3"/>
          <p:cNvPicPr>
            <a:picLocks noChangeAspect="1" noChangeArrowheads="1"/>
          </p:cNvPicPr>
          <p:nvPr/>
        </p:nvPicPr>
        <p:blipFill>
          <a:blip r:embed="rId2"/>
          <a:srcRect/>
          <a:stretch>
            <a:fillRect/>
          </a:stretch>
        </p:blipFill>
        <p:spPr bwMode="auto">
          <a:xfrm>
            <a:off x="2347913" y="2713038"/>
            <a:ext cx="4738687" cy="3087687"/>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lstStyle/>
          <a:p>
            <a:endParaRPr lang="fr-FR" smtClean="0"/>
          </a:p>
        </p:txBody>
      </p:sp>
      <p:sp>
        <p:nvSpPr>
          <p:cNvPr id="40963" name="Rectangle 3"/>
          <p:cNvSpPr>
            <a:spLocks noGrp="1"/>
          </p:cNvSpPr>
          <p:nvPr>
            <p:ph type="body" idx="1"/>
          </p:nvPr>
        </p:nvSpPr>
        <p:spPr/>
        <p:txBody>
          <a:bodyPr/>
          <a:lstStyle/>
          <a:p>
            <a:endParaRPr lang="fr-FR" smtClean="0"/>
          </a:p>
        </p:txBody>
      </p:sp>
      <p:sp>
        <p:nvSpPr>
          <p:cNvPr id="40964" name="Rectangle 4"/>
          <p:cNvSpPr>
            <a:spLocks noChangeArrowheads="1"/>
          </p:cNvSpPr>
          <p:nvPr/>
        </p:nvSpPr>
        <p:spPr bwMode="auto">
          <a:xfrm>
            <a:off x="884238" y="2620963"/>
            <a:ext cx="6478587" cy="822325"/>
          </a:xfrm>
          <a:prstGeom prst="rect">
            <a:avLst/>
          </a:prstGeom>
          <a:noFill/>
          <a:ln w="9525">
            <a:noFill/>
            <a:miter lim="800000"/>
            <a:headEnd/>
            <a:tailEnd/>
          </a:ln>
          <a:effectLst/>
        </p:spPr>
        <p:txBody>
          <a:bodyPr>
            <a:spAutoFit/>
          </a:bodyPr>
          <a:lstStyle/>
          <a:p>
            <a:pPr defTabSz="914400">
              <a:spcBef>
                <a:spcPct val="20000"/>
              </a:spcBef>
              <a:buFont typeface="Arial" charset="0"/>
              <a:buNone/>
            </a:pPr>
            <a:r>
              <a:rPr lang="fr-FR" sz="2400" b="1" u="sng"/>
              <a:t>3) La répartition secondaire des revenus (voir TD)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pPr marL="1117600" indent="-1117600"/>
            <a:r>
              <a:rPr lang="fr-FR" sz="3600" b="1" u="sng" smtClean="0"/>
              <a:t>IV- QUELS SONT LES GRANDS EQUILIBRES ECONOMIQUES GLOBAUX ?</a:t>
            </a:r>
          </a:p>
        </p:txBody>
      </p:sp>
      <p:sp>
        <p:nvSpPr>
          <p:cNvPr id="45059" name="Rectangle 3"/>
          <p:cNvSpPr>
            <a:spLocks noGrp="1"/>
          </p:cNvSpPr>
          <p:nvPr>
            <p:ph type="body" idx="1"/>
          </p:nvPr>
        </p:nvSpPr>
        <p:spPr/>
        <p:txBody>
          <a:bodyPr/>
          <a:lstStyle/>
          <a:p>
            <a:pPr marL="609600" indent="-609600">
              <a:lnSpc>
                <a:spcPct val="90000"/>
              </a:lnSpc>
              <a:buFont typeface="Arial" charset="0"/>
              <a:buAutoNum type="arabicParenR"/>
            </a:pPr>
            <a:r>
              <a:rPr lang="fr-FR" sz="2400" b="1" u="sng" smtClean="0"/>
              <a:t>Des petites énigmes pour commencer…</a:t>
            </a:r>
          </a:p>
          <a:p>
            <a:pPr marL="609600" indent="-609600">
              <a:lnSpc>
                <a:spcPct val="90000"/>
              </a:lnSpc>
              <a:buFont typeface="Arial" charset="0"/>
              <a:buNone/>
            </a:pPr>
            <a:r>
              <a:rPr lang="fr-FR" sz="2400" b="1" u="sng" smtClean="0"/>
              <a:t>Document 10</a:t>
            </a:r>
          </a:p>
          <a:p>
            <a:pPr marL="609600" indent="-609600">
              <a:lnSpc>
                <a:spcPct val="90000"/>
              </a:lnSpc>
              <a:buFont typeface="Arial" charset="0"/>
              <a:buNone/>
            </a:pPr>
            <a:r>
              <a:rPr lang="fr-FR" sz="2400" smtClean="0"/>
              <a:t>Voici quelques paradoxes. Comment peut-on les expliquer ?</a:t>
            </a:r>
          </a:p>
          <a:p>
            <a:pPr marL="609600" indent="-609600">
              <a:lnSpc>
                <a:spcPct val="90000"/>
              </a:lnSpc>
              <a:buFont typeface="Arial" charset="0"/>
              <a:buNone/>
            </a:pPr>
            <a:r>
              <a:rPr lang="fr-FR" sz="2400" smtClean="0"/>
              <a:t>1) Une entreprise française a vendu pour 1 million d’euros de ses produits. Or, quand on interroge les consommateurs français, on s’aperçoit qu’ils n’ont acheté que pour 700 000 euros de ce produit. Comment est-ce possible ?</a:t>
            </a:r>
          </a:p>
          <a:p>
            <a:pPr marL="609600" indent="-609600">
              <a:lnSpc>
                <a:spcPct val="90000"/>
              </a:lnSpc>
              <a:buFont typeface="Arial" charset="0"/>
              <a:buNone/>
            </a:pPr>
            <a:r>
              <a:rPr lang="fr-FR" sz="2400" smtClean="0"/>
              <a:t>2) Une entreprise française a vendu pour 1 million d’euros de ses produits. Or, quand on interroge les consommateurs de tous les pays du monde, on s’aperçoit qu’ils n’ont acheté que pour 900 000 euros de ce produit. Comment est-ce possible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endParaRPr lang="fr-FR" smtClean="0"/>
          </a:p>
        </p:txBody>
      </p:sp>
      <p:sp>
        <p:nvSpPr>
          <p:cNvPr id="46083" name="Rectangle 3"/>
          <p:cNvSpPr>
            <a:spLocks noGrp="1"/>
          </p:cNvSpPr>
          <p:nvPr>
            <p:ph type="body" idx="1"/>
          </p:nvPr>
        </p:nvSpPr>
        <p:spPr/>
        <p:txBody>
          <a:bodyPr/>
          <a:lstStyle/>
          <a:p>
            <a:pPr marL="609600" indent="-609600">
              <a:lnSpc>
                <a:spcPct val="90000"/>
              </a:lnSpc>
              <a:buFont typeface="Arial" charset="0"/>
              <a:buNone/>
            </a:pPr>
            <a:r>
              <a:rPr lang="fr-FR" sz="2400" smtClean="0"/>
              <a:t>3) Une entreprise française a produit 100 000 produits, au prix unitaire de 10 euros. Or, son chiffre d’affaires, c’est-à-dire le montant de ses recettes, n’est que de 900 000 euros. Comment est-ce possible ?</a:t>
            </a:r>
          </a:p>
          <a:p>
            <a:pPr marL="609600" indent="-609600">
              <a:lnSpc>
                <a:spcPct val="90000"/>
              </a:lnSpc>
              <a:buFont typeface="Arial" charset="0"/>
              <a:buNone/>
            </a:pPr>
            <a:r>
              <a:rPr lang="fr-FR" sz="2400" smtClean="0"/>
              <a:t>4) Une entreprise de bouchon a vendu à une entreprise de stylos (qui est la seule entreprise pour laquelle elle travaille) pour 100 000 euros de bouchons. L’entreprise de stylos, quant à elle, a réalisé un chiffre d’affaires de 1 million d’euros. Et pourtant, au moment de mesurer la richesse totale créée par ces deux entreprises, on aboutit à un total de 1 million d’euros, et non de 1.1 million. Comment est-ce possible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p:txBody>
          <a:bodyPr/>
          <a:lstStyle/>
          <a:p>
            <a:pPr marL="838200" indent="-838200"/>
            <a:endParaRPr lang="fr-FR" b="1" u="sng" smtClean="0"/>
          </a:p>
        </p:txBody>
      </p:sp>
      <p:sp>
        <p:nvSpPr>
          <p:cNvPr id="47107" name="Rectangle 3"/>
          <p:cNvSpPr>
            <a:spLocks noGrp="1"/>
          </p:cNvSpPr>
          <p:nvPr>
            <p:ph type="body" idx="1"/>
          </p:nvPr>
        </p:nvSpPr>
        <p:spPr/>
        <p:txBody>
          <a:bodyPr/>
          <a:lstStyle/>
          <a:p>
            <a:pPr marL="609600" indent="-609600">
              <a:buFont typeface="Arial" charset="0"/>
              <a:buNone/>
            </a:pPr>
            <a:r>
              <a:rPr lang="fr-FR" b="1" u="sng" smtClean="0"/>
              <a:t>2) De la valeur ajoutée au PIB</a:t>
            </a:r>
          </a:p>
          <a:p>
            <a:pPr marL="609600" indent="-609600">
              <a:buFont typeface="Arial" charset="0"/>
              <a:buNone/>
            </a:pPr>
            <a:endParaRPr lang="fr-FR" b="1" u="sng" smtClean="0"/>
          </a:p>
          <a:p>
            <a:pPr marL="609600" indent="-609600">
              <a:buFont typeface="Arial" charset="0"/>
              <a:buNone/>
            </a:pPr>
            <a:r>
              <a:rPr lang="fr-FR" b="1" u="sng" smtClean="0"/>
              <a:t>3) L’équilibre emplois/ressources</a:t>
            </a:r>
          </a:p>
          <a:p>
            <a:pPr marL="609600" indent="-609600">
              <a:buFont typeface="Arial" charset="0"/>
              <a:buNone/>
            </a:pPr>
            <a:endParaRPr lang="fr-FR" b="1" u="sng" smtClean="0"/>
          </a:p>
          <a:p>
            <a:pPr marL="609600" indent="-609600">
              <a:buFont typeface="Arial" charset="0"/>
              <a:buNone/>
            </a:pPr>
            <a:r>
              <a:rPr lang="fr-FR" smtClean="0">
                <a:sym typeface="Wingdings" pitchFamily="2" charset="2"/>
              </a:rPr>
              <a:t></a:t>
            </a:r>
            <a:r>
              <a:rPr lang="fr-FR" smtClean="0"/>
              <a:t> Document 1 p 36 : questions 1 à 3</a:t>
            </a:r>
            <a:endParaRPr lang="fr-FR" smtClean="0">
              <a:sym typeface="Wingdings" pitchFamily="2" charset="2"/>
            </a:endParaRPr>
          </a:p>
          <a:p>
            <a:pPr marL="609600" indent="-609600">
              <a:buFont typeface="Arial" charset="0"/>
              <a:buNone/>
            </a:pPr>
            <a:r>
              <a:rPr lang="fr-FR" smtClean="0">
                <a:sym typeface="Wingdings" pitchFamily="2" charset="2"/>
              </a:rPr>
              <a:t></a:t>
            </a:r>
            <a:r>
              <a:rPr lang="fr-FR" smtClean="0"/>
              <a:t> Document 11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lstStyle/>
          <a:p>
            <a:endParaRPr lang="fr-FR" smtClean="0"/>
          </a:p>
        </p:txBody>
      </p:sp>
      <p:sp>
        <p:nvSpPr>
          <p:cNvPr id="48131" name="Rectangle 3"/>
          <p:cNvSpPr>
            <a:spLocks noGrp="1"/>
          </p:cNvSpPr>
          <p:nvPr>
            <p:ph type="body" idx="1"/>
          </p:nvPr>
        </p:nvSpPr>
        <p:spPr/>
        <p:txBody>
          <a:bodyPr/>
          <a:lstStyle/>
          <a:p>
            <a:endParaRPr lang="fr-FR" smtClean="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fr-FR"/>
          </a:p>
        </p:txBody>
      </p:sp>
      <p:pic>
        <p:nvPicPr>
          <p:cNvPr id="48132" name="Picture 4"/>
          <p:cNvPicPr>
            <a:picLocks noChangeAspect="1" noChangeArrowheads="1"/>
          </p:cNvPicPr>
          <p:nvPr/>
        </p:nvPicPr>
        <p:blipFill>
          <a:blip r:embed="rId2"/>
          <a:srcRect/>
          <a:stretch>
            <a:fillRect/>
          </a:stretch>
        </p:blipFill>
        <p:spPr bwMode="auto">
          <a:xfrm>
            <a:off x="457200" y="2447925"/>
            <a:ext cx="8323263" cy="2289175"/>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endParaRPr lang="fr-FR" smtClean="0"/>
          </a:p>
        </p:txBody>
      </p:sp>
      <p:sp>
        <p:nvSpPr>
          <p:cNvPr id="49155" name="Rectangle 3"/>
          <p:cNvSpPr>
            <a:spLocks noGrp="1"/>
          </p:cNvSpPr>
          <p:nvPr>
            <p:ph type="body" idx="1"/>
          </p:nvPr>
        </p:nvSpPr>
        <p:spPr/>
        <p:txBody>
          <a:bodyPr/>
          <a:lstStyle/>
          <a:p>
            <a:pPr marL="609600" indent="-609600">
              <a:buFont typeface="Arial" charset="0"/>
              <a:buNone/>
            </a:pPr>
            <a:r>
              <a:rPr lang="fr-FR" b="1" u="sng" smtClean="0"/>
              <a:t>4) De l’équilibre aux déséquilibres</a:t>
            </a:r>
            <a:endParaRPr lang="fr-FR" smtClean="0">
              <a:sym typeface="Wingdings" pitchFamily="2" charset="2"/>
            </a:endParaRPr>
          </a:p>
          <a:p>
            <a:pPr marL="609600" indent="-609600">
              <a:buFont typeface="Arial" charset="0"/>
              <a:buNone/>
            </a:pPr>
            <a:endParaRPr lang="fr-FR" sz="2400" b="1" u="sng" smtClean="0"/>
          </a:p>
          <a:p>
            <a:pPr marL="609600" indent="-609600">
              <a:buFont typeface="Arial" charset="0"/>
              <a:buNone/>
            </a:pPr>
            <a:r>
              <a:rPr lang="fr-FR" sz="2400" b="1" u="sng" smtClean="0"/>
              <a:t>Document 12</a:t>
            </a:r>
          </a:p>
          <a:p>
            <a:pPr marL="609600" indent="-609600">
              <a:buFont typeface="Arial" charset="0"/>
              <a:buNone/>
            </a:pPr>
            <a:endParaRPr lang="fr-FR" sz="2400" b="1" u="sng" smtClean="0"/>
          </a:p>
        </p:txBody>
      </p:sp>
      <p:sp>
        <p:nvSpPr>
          <p:cNvPr id="4915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fr-FR"/>
          </a:p>
        </p:txBody>
      </p:sp>
      <p:pic>
        <p:nvPicPr>
          <p:cNvPr id="49156" name="Picture 4"/>
          <p:cNvPicPr>
            <a:picLocks noChangeAspect="1" noChangeArrowheads="1"/>
          </p:cNvPicPr>
          <p:nvPr/>
        </p:nvPicPr>
        <p:blipFill>
          <a:blip r:embed="rId2"/>
          <a:srcRect/>
          <a:stretch>
            <a:fillRect/>
          </a:stretch>
        </p:blipFill>
        <p:spPr bwMode="auto">
          <a:xfrm>
            <a:off x="2176463" y="2955925"/>
            <a:ext cx="6510337" cy="3582988"/>
          </a:xfrm>
          <a:prstGeom prst="rect">
            <a:avLst/>
          </a:prstGeom>
          <a:noFill/>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endParaRPr lang="fr-FR" smtClean="0"/>
          </a:p>
        </p:txBody>
      </p:sp>
      <p:sp>
        <p:nvSpPr>
          <p:cNvPr id="50179" name="Rectangle 3"/>
          <p:cNvSpPr>
            <a:spLocks noGrp="1"/>
          </p:cNvSpPr>
          <p:nvPr>
            <p:ph type="body" idx="1"/>
          </p:nvPr>
        </p:nvSpPr>
        <p:spPr/>
        <p:txBody>
          <a:bodyPr/>
          <a:lstStyle/>
          <a:p>
            <a:endParaRPr lang="fr-FR" smtClean="0"/>
          </a:p>
        </p:txBody>
      </p:sp>
      <p:sp>
        <p:nvSpPr>
          <p:cNvPr id="5018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fr-FR"/>
          </a:p>
        </p:txBody>
      </p:sp>
      <p:pic>
        <p:nvPicPr>
          <p:cNvPr id="50180" name="Image 3"/>
          <p:cNvPicPr>
            <a:picLocks noChangeAspect="1" noChangeArrowheads="1"/>
          </p:cNvPicPr>
          <p:nvPr/>
        </p:nvPicPr>
        <p:blipFill>
          <a:blip r:embed="rId2"/>
          <a:srcRect/>
          <a:stretch>
            <a:fillRect/>
          </a:stretch>
        </p:blipFill>
        <p:spPr bwMode="auto">
          <a:xfrm>
            <a:off x="1771650" y="2022475"/>
            <a:ext cx="6481763" cy="379888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u="sng" dirty="0" smtClean="0"/>
              <a:t>I- COMMENT </a:t>
            </a:r>
            <a:r>
              <a:rPr lang="fr-FR" b="1" u="sng" dirty="0"/>
              <a:t>FAIRE DES CHOIX ?</a:t>
            </a:r>
            <a:r>
              <a:rPr lang="fr-FR" dirty="0"/>
              <a:t/>
            </a:r>
            <a:br>
              <a:rPr lang="fr-FR" dirty="0"/>
            </a:br>
            <a:endParaRPr lang="fr-FR" dirty="0"/>
          </a:p>
        </p:txBody>
      </p:sp>
      <p:sp>
        <p:nvSpPr>
          <p:cNvPr id="3" name="Espace réservé du contenu 2"/>
          <p:cNvSpPr>
            <a:spLocks noGrp="1"/>
          </p:cNvSpPr>
          <p:nvPr>
            <p:ph idx="1"/>
          </p:nvPr>
        </p:nvSpPr>
        <p:spPr/>
        <p:txBody>
          <a:bodyPr rtlCol="0">
            <a:normAutofit fontScale="77500" lnSpcReduction="20000"/>
          </a:bodyPr>
          <a:lstStyle/>
          <a:p>
            <a:pPr marL="0" indent="0" fontAlgn="auto">
              <a:spcAft>
                <a:spcPts val="0"/>
              </a:spcAft>
              <a:buFont typeface="Arial"/>
              <a:buNone/>
              <a:defRPr/>
            </a:pPr>
            <a:r>
              <a:rPr lang="fr-FR" b="1" u="sng" dirty="0" smtClean="0"/>
              <a:t>1) Quelques </a:t>
            </a:r>
            <a:r>
              <a:rPr lang="fr-FR" b="1" u="sng" dirty="0"/>
              <a:t>énigmes pour commencer…</a:t>
            </a:r>
            <a:endParaRPr lang="fr-FR" dirty="0"/>
          </a:p>
          <a:p>
            <a:pPr marL="0" indent="0" fontAlgn="auto">
              <a:spcAft>
                <a:spcPts val="0"/>
              </a:spcAft>
              <a:buFont typeface="Arial"/>
              <a:buNone/>
              <a:defRPr/>
            </a:pPr>
            <a:r>
              <a:rPr lang="fr-FR" b="1" u="sng" dirty="0"/>
              <a:t>Document 1 : Quelques énigmes préalables…</a:t>
            </a:r>
            <a:endParaRPr lang="fr-FR" dirty="0"/>
          </a:p>
          <a:p>
            <a:pPr marL="0" indent="0" fontAlgn="auto">
              <a:spcAft>
                <a:spcPts val="0"/>
              </a:spcAft>
              <a:buFont typeface="Arial"/>
              <a:buNone/>
              <a:defRPr/>
            </a:pPr>
            <a:r>
              <a:rPr lang="fr-FR" b="1" i="1" dirty="0"/>
              <a:t>Enigme 1</a:t>
            </a:r>
            <a:endParaRPr lang="fr-FR" dirty="0"/>
          </a:p>
          <a:p>
            <a:pPr marL="0" indent="0" fontAlgn="auto">
              <a:spcAft>
                <a:spcPts val="0"/>
              </a:spcAft>
              <a:buFont typeface="Arial"/>
              <a:buNone/>
              <a:defRPr/>
            </a:pPr>
            <a:r>
              <a:rPr lang="fr-FR" dirty="0" smtClean="0"/>
              <a:t>Un </a:t>
            </a:r>
            <a:r>
              <a:rPr lang="fr-FR" dirty="0"/>
              <a:t>homme vient sonner à votre porte. Il vous propose de vous vendre des bouteilles à oxygène à 20 euros pièces. </a:t>
            </a:r>
          </a:p>
          <a:p>
            <a:pPr marL="0" indent="0" fontAlgn="auto">
              <a:spcAft>
                <a:spcPts val="0"/>
              </a:spcAft>
              <a:buFont typeface="Arial"/>
              <a:buNone/>
              <a:defRPr/>
            </a:pPr>
            <a:r>
              <a:rPr lang="fr-FR" dirty="0" smtClean="0"/>
              <a:t>1) Acceptez</a:t>
            </a:r>
            <a:r>
              <a:rPr lang="fr-FR" dirty="0"/>
              <a:t>-vous ? Pourquoi ?</a:t>
            </a:r>
          </a:p>
          <a:p>
            <a:pPr marL="0" indent="0" fontAlgn="auto">
              <a:spcAft>
                <a:spcPts val="0"/>
              </a:spcAft>
              <a:buFont typeface="Arial"/>
              <a:buNone/>
              <a:defRPr/>
            </a:pPr>
            <a:r>
              <a:rPr lang="fr-FR" dirty="0"/>
              <a:t>Vous vous apprêtez à faire une plongée sous-marine en eaux profondes qui va durer 30 minutes. Vous ne possédez pas encore d’équipement sous-marin. Un homme vient vous proposer une bouteille d’oxygène à 25 euros. </a:t>
            </a:r>
          </a:p>
          <a:p>
            <a:pPr marL="0" indent="0" fontAlgn="auto">
              <a:spcAft>
                <a:spcPts val="0"/>
              </a:spcAft>
              <a:buFont typeface="Arial"/>
              <a:buNone/>
              <a:defRPr/>
            </a:pPr>
            <a:r>
              <a:rPr lang="fr-FR" dirty="0" smtClean="0"/>
              <a:t>2) Acceptez</a:t>
            </a:r>
            <a:r>
              <a:rPr lang="fr-FR" dirty="0"/>
              <a:t>-vous ? Pourquoi ?</a:t>
            </a:r>
          </a:p>
          <a:p>
            <a:pPr marL="0" indent="0" fontAlgn="auto">
              <a:spcAft>
                <a:spcPts val="0"/>
              </a:spcAft>
              <a:buFont typeface="Arial"/>
              <a:buNone/>
              <a:defRPr/>
            </a:pPr>
            <a:r>
              <a:rPr lang="fr-FR" dirty="0" smtClean="0"/>
              <a:t>3) Quelle </a:t>
            </a:r>
            <a:r>
              <a:rPr lang="fr-FR" dirty="0"/>
              <a:t>règle pouvez-vous tirer de cette énigme ?</a:t>
            </a:r>
          </a:p>
          <a:p>
            <a:pPr marL="0" indent="0" fontAlgn="auto">
              <a:spcAft>
                <a:spcPts val="0"/>
              </a:spcAft>
              <a:buFont typeface="Arial"/>
              <a:buNone/>
              <a:defRPr/>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a:xfrm>
            <a:off x="457200" y="525463"/>
            <a:ext cx="8229600" cy="6332537"/>
          </a:xfrm>
        </p:spPr>
        <p:txBody>
          <a:bodyPr rtlCol="0">
            <a:normAutofit fontScale="62500" lnSpcReduction="20000"/>
          </a:bodyPr>
          <a:lstStyle/>
          <a:p>
            <a:pPr marL="0" indent="0" fontAlgn="auto">
              <a:spcAft>
                <a:spcPts val="0"/>
              </a:spcAft>
              <a:buFont typeface="Arial"/>
              <a:buNone/>
              <a:defRPr/>
            </a:pPr>
            <a:r>
              <a:rPr lang="fr-FR" b="1" i="1" dirty="0"/>
              <a:t>Enigme 2</a:t>
            </a:r>
            <a:endParaRPr lang="fr-FR" dirty="0"/>
          </a:p>
          <a:p>
            <a:pPr marL="0" indent="0" fontAlgn="auto">
              <a:spcAft>
                <a:spcPts val="0"/>
              </a:spcAft>
              <a:buFont typeface="Arial"/>
              <a:buNone/>
              <a:defRPr/>
            </a:pPr>
            <a:r>
              <a:rPr lang="fr-FR" dirty="0"/>
              <a:t>Vous voulez changer d’opérateur de téléphonie mobile, car vous n’êtes pas satisfait de votre forfait actuel, qui vous coûte 29 euros mensuel pour 2H de communications en semaine de 8H à 20H, et 2H partir de 20H à 8H et le week-end, vers tous les numéros, en plus d’un accès « illimité » à Internet sur votre </a:t>
            </a:r>
            <a:r>
              <a:rPr lang="fr-FR" dirty="0" err="1"/>
              <a:t>smartphone</a:t>
            </a:r>
            <a:r>
              <a:rPr lang="fr-FR" dirty="0"/>
              <a:t>.</a:t>
            </a:r>
          </a:p>
          <a:p>
            <a:pPr marL="0" indent="0" fontAlgn="auto">
              <a:spcAft>
                <a:spcPts val="0"/>
              </a:spcAft>
              <a:buFont typeface="Arial"/>
              <a:buNone/>
              <a:defRPr/>
            </a:pPr>
            <a:r>
              <a:rPr lang="fr-FR" dirty="0"/>
              <a:t>Après avoir fait un tour des autres forfaits, vous hésitez entre trois :</a:t>
            </a:r>
          </a:p>
          <a:p>
            <a:pPr fontAlgn="auto">
              <a:spcAft>
                <a:spcPts val="0"/>
              </a:spcAft>
              <a:buFont typeface="Arial"/>
              <a:buChar char="•"/>
              <a:defRPr/>
            </a:pPr>
            <a:r>
              <a:rPr lang="fr-FR" dirty="0"/>
              <a:t>Forfait A : 20 euros mensuel pour 5H de communication 7 jours sur 7 et accès Internet « illimité », mais qui n’inclut pas les appels vers les portables, qui seront hors forfaits</a:t>
            </a:r>
          </a:p>
          <a:p>
            <a:pPr fontAlgn="auto">
              <a:spcAft>
                <a:spcPts val="0"/>
              </a:spcAft>
              <a:buFont typeface="Arial"/>
              <a:buChar char="•"/>
              <a:defRPr/>
            </a:pPr>
            <a:r>
              <a:rPr lang="fr-FR" dirty="0"/>
              <a:t>Forfait B : 45 euros mensuels pour des appels en illimité vers tous les numéros nationaux (portables inclus) 7 jours sur 7, avec un Internet en accès « illimité » </a:t>
            </a:r>
          </a:p>
          <a:p>
            <a:pPr fontAlgn="auto">
              <a:spcAft>
                <a:spcPts val="0"/>
              </a:spcAft>
              <a:buFont typeface="Arial"/>
              <a:buChar char="•"/>
              <a:defRPr/>
            </a:pPr>
            <a:r>
              <a:rPr lang="fr-FR" dirty="0"/>
              <a:t>Forfait C : 59 euros mensuels pour des appels en illimité vers tous les numéros nationaux et internationaux (portables inclus) 7 jours sur 7, avec un Internet en accès « illimité » mais deux fois plus rapide que sur les autres forfaits</a:t>
            </a:r>
          </a:p>
          <a:p>
            <a:pPr marL="0" indent="0" fontAlgn="auto">
              <a:spcAft>
                <a:spcPts val="0"/>
              </a:spcAft>
              <a:buFont typeface="Arial"/>
              <a:buNone/>
              <a:defRPr/>
            </a:pPr>
            <a:r>
              <a:rPr lang="fr-FR" dirty="0" smtClean="0"/>
              <a:t>4) Qu’allez</a:t>
            </a:r>
            <a:r>
              <a:rPr lang="fr-FR" dirty="0"/>
              <a:t>-vous choisir comme forfait ? Qu’est-ce qui va déterminer votre choix ?</a:t>
            </a:r>
          </a:p>
          <a:p>
            <a:pPr marL="0" indent="0" fontAlgn="auto">
              <a:spcAft>
                <a:spcPts val="0"/>
              </a:spcAft>
              <a:buFont typeface="Arial"/>
              <a:buNone/>
              <a:defRPr/>
            </a:pPr>
            <a:r>
              <a:rPr lang="fr-FR" dirty="0" smtClean="0"/>
              <a:t>5) Imaginons </a:t>
            </a:r>
            <a:r>
              <a:rPr lang="fr-FR" dirty="0"/>
              <a:t>que vous ne disposiez d’une capacité de dépense pour votre forfait téléphonique que de 30 euros mensuels. Cela va-t-il influer sur votre choix ?</a:t>
            </a:r>
          </a:p>
          <a:p>
            <a:pPr marL="0" indent="0" fontAlgn="auto">
              <a:spcAft>
                <a:spcPts val="0"/>
              </a:spcAft>
              <a:buFont typeface="Arial"/>
              <a:buNone/>
              <a:defRPr/>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p:txBody>
          <a:bodyPr rtlCol="0">
            <a:normAutofit/>
          </a:bodyPr>
          <a:lstStyle/>
          <a:p>
            <a:pPr marL="0" indent="0" fontAlgn="auto">
              <a:spcAft>
                <a:spcPts val="0"/>
              </a:spcAft>
              <a:buFont typeface="Arial"/>
              <a:buNone/>
              <a:defRPr/>
            </a:pPr>
            <a:r>
              <a:rPr lang="fr-FR" b="1" i="1" dirty="0"/>
              <a:t>Enigme 3</a:t>
            </a:r>
            <a:endParaRPr lang="fr-FR" dirty="0"/>
          </a:p>
          <a:p>
            <a:pPr marL="0" indent="0" fontAlgn="auto">
              <a:spcAft>
                <a:spcPts val="0"/>
              </a:spcAft>
              <a:buFont typeface="Arial"/>
              <a:buNone/>
              <a:defRPr/>
            </a:pPr>
            <a:r>
              <a:rPr lang="fr-FR" dirty="0"/>
              <a:t>Vous allez au restaurant, qui vous propose :</a:t>
            </a:r>
          </a:p>
          <a:p>
            <a:pPr fontAlgn="auto">
              <a:spcAft>
                <a:spcPts val="0"/>
              </a:spcAft>
              <a:buFont typeface="Arial"/>
              <a:buChar char="•"/>
              <a:defRPr/>
            </a:pPr>
            <a:r>
              <a:rPr lang="fr-FR" dirty="0"/>
              <a:t>soit une formule plat-dessert à 20 euros</a:t>
            </a:r>
          </a:p>
          <a:p>
            <a:pPr fontAlgn="auto">
              <a:spcAft>
                <a:spcPts val="0"/>
              </a:spcAft>
              <a:buFont typeface="Arial"/>
              <a:buChar char="•"/>
              <a:defRPr/>
            </a:pPr>
            <a:r>
              <a:rPr lang="fr-FR" dirty="0"/>
              <a:t>soit une formule à volonté où vous pourrez être resservi plusieurs fois en plat et en dessert, à 32 euros.</a:t>
            </a:r>
          </a:p>
          <a:p>
            <a:pPr marL="0" indent="0" fontAlgn="auto">
              <a:spcAft>
                <a:spcPts val="0"/>
              </a:spcAft>
              <a:buFont typeface="Arial"/>
              <a:buNone/>
              <a:defRPr/>
            </a:pPr>
            <a:r>
              <a:rPr lang="fr-FR" dirty="0" smtClean="0"/>
              <a:t>6) Que </a:t>
            </a:r>
            <a:r>
              <a:rPr lang="fr-FR" dirty="0"/>
              <a:t>choisissez-vous ? Qu’est-ce qui va déterminer votre choix ?</a:t>
            </a:r>
          </a:p>
          <a:p>
            <a:pPr marL="0" indent="0" fontAlgn="auto">
              <a:spcAft>
                <a:spcPts val="0"/>
              </a:spcAft>
              <a:buFont typeface="Arial"/>
              <a:buNone/>
              <a:defRPr/>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u="sng" dirty="0" smtClean="0"/>
              <a:t>2) Des </a:t>
            </a:r>
            <a:r>
              <a:rPr lang="fr-FR" b="1" u="sng" dirty="0"/>
              <a:t>goûts à la décision</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Font typeface="Arial" charset="0"/>
              <a:buNone/>
            </a:pPr>
            <a:r>
              <a:rPr lang="fr-FR" i="1" u="sng" smtClean="0"/>
              <a:t>a) A l’origine : prendre du plaisir !</a:t>
            </a:r>
            <a:endParaRPr lang="fr-FR" smtClean="0"/>
          </a:p>
          <a:p>
            <a:pPr marL="0" indent="0">
              <a:buFont typeface="Arial" charset="0"/>
              <a:buNone/>
            </a:pPr>
            <a:endParaRPr lang="fr-FR" smtClean="0"/>
          </a:p>
          <a:p>
            <a:pPr marL="0" indent="0">
              <a:buFont typeface="Arial" charset="0"/>
              <a:buNone/>
            </a:pPr>
            <a:r>
              <a:rPr lang="fr-FR" i="1" u="sng" smtClean="0"/>
              <a:t>b) Un individu rationnel</a:t>
            </a:r>
          </a:p>
          <a:p>
            <a:pPr marL="0" indent="0">
              <a:buFont typeface="Arial" charset="0"/>
              <a:buNone/>
            </a:pPr>
            <a:r>
              <a:rPr lang="fr-FR" smtClean="0"/>
              <a:t>Comportement résultant d’un calcul coûts/avantages selon lequel le choix effectué par un individu est celui dont le plaisir associé est relativement le plus élevé par rapport à son coût.</a:t>
            </a:r>
          </a:p>
          <a:p>
            <a:pPr marL="0" indent="0"/>
            <a:endParaRPr lang="fr-F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p:txBody>
          <a:bodyPr/>
          <a:lstStyle/>
          <a:p>
            <a:endParaRPr lang="fr-FR" smtClean="0"/>
          </a:p>
        </p:txBody>
      </p:sp>
      <p:sp>
        <p:nvSpPr>
          <p:cNvPr id="3" name="Espace réservé du contenu 2"/>
          <p:cNvSpPr>
            <a:spLocks noGrp="1"/>
          </p:cNvSpPr>
          <p:nvPr>
            <p:ph idx="1"/>
          </p:nvPr>
        </p:nvSpPr>
        <p:spPr>
          <a:xfrm>
            <a:off x="457200" y="1600200"/>
            <a:ext cx="8229600" cy="4935538"/>
          </a:xfrm>
        </p:spPr>
        <p:txBody>
          <a:bodyPr rtlCol="0">
            <a:normAutofit fontScale="77500" lnSpcReduction="20000"/>
          </a:bodyPr>
          <a:lstStyle/>
          <a:p>
            <a:pPr marL="0" indent="0" fontAlgn="auto">
              <a:spcAft>
                <a:spcPts val="0"/>
              </a:spcAft>
              <a:buFont typeface="Arial"/>
              <a:buNone/>
              <a:defRPr/>
            </a:pPr>
            <a:r>
              <a:rPr lang="fr-FR" b="1" u="sng" dirty="0"/>
              <a:t>Document 2 : Comment se détermine un choix de consommation ?</a:t>
            </a:r>
            <a:endParaRPr lang="fr-FR" dirty="0"/>
          </a:p>
          <a:p>
            <a:pPr marL="0" indent="0" fontAlgn="auto">
              <a:spcAft>
                <a:spcPts val="0"/>
              </a:spcAft>
              <a:buFont typeface="Arial"/>
              <a:buNone/>
              <a:defRPr/>
            </a:pPr>
            <a:r>
              <a:rPr lang="fr-FR" dirty="0" smtClean="0"/>
              <a:t>Partons </a:t>
            </a:r>
            <a:r>
              <a:rPr lang="fr-FR" dirty="0"/>
              <a:t>d'un exemple. Imaginons que vous ayez faim, que vous adoriez les pommes, et que justement l'on vous propose une pomme. Imaginons maintenant que la pomme que soient vendus 0,10 euro l'unité. Vous avez faim et vous disposez justement de 0,10  euro.</a:t>
            </a:r>
          </a:p>
          <a:p>
            <a:pPr marL="0" indent="0" fontAlgn="auto">
              <a:spcAft>
                <a:spcPts val="0"/>
              </a:spcAft>
              <a:buFont typeface="Arial"/>
              <a:buNone/>
              <a:defRPr/>
            </a:pPr>
            <a:r>
              <a:rPr lang="fr-FR" dirty="0" smtClean="0"/>
              <a:t>1) Allez</a:t>
            </a:r>
            <a:r>
              <a:rPr lang="fr-FR" dirty="0"/>
              <a:t>-vous acheter cette pomme ? Pourquoi ?</a:t>
            </a:r>
          </a:p>
          <a:p>
            <a:pPr marL="0" indent="0" fontAlgn="auto">
              <a:spcAft>
                <a:spcPts val="0"/>
              </a:spcAft>
              <a:buFont typeface="Arial"/>
              <a:buNone/>
              <a:defRPr/>
            </a:pPr>
            <a:r>
              <a:rPr lang="fr-FR" dirty="0"/>
              <a:t>Imaginons à présent qu'elle ne soit pas vendue 0,10 euro, mais 0.2 euro, et que vous disposiez de 0.2 euro.</a:t>
            </a:r>
          </a:p>
          <a:p>
            <a:pPr marL="0" indent="0" fontAlgn="auto">
              <a:spcAft>
                <a:spcPts val="0"/>
              </a:spcAft>
              <a:buFont typeface="Arial"/>
              <a:buNone/>
              <a:defRPr/>
            </a:pPr>
            <a:r>
              <a:rPr lang="fr-FR" dirty="0" smtClean="0"/>
              <a:t>2) Allez</a:t>
            </a:r>
            <a:r>
              <a:rPr lang="fr-FR" dirty="0"/>
              <a:t>-vous acheter cette pomme ? Pourquoi ?</a:t>
            </a:r>
          </a:p>
          <a:p>
            <a:pPr marL="0" indent="0" fontAlgn="auto">
              <a:spcAft>
                <a:spcPts val="0"/>
              </a:spcAft>
              <a:buFont typeface="Arial"/>
              <a:buNone/>
              <a:defRPr/>
            </a:pPr>
            <a:r>
              <a:rPr lang="fr-FR" dirty="0"/>
              <a:t>Imaginons enfin à présent que vous avez faim, mais que la pomme est vendue 25 € et que vous possédiez les 25 €.</a:t>
            </a:r>
          </a:p>
          <a:p>
            <a:pPr marL="0" indent="0" fontAlgn="auto">
              <a:spcAft>
                <a:spcPts val="0"/>
              </a:spcAft>
              <a:buFont typeface="Arial"/>
              <a:buNone/>
              <a:defRPr/>
            </a:pPr>
            <a:r>
              <a:rPr lang="fr-FR" dirty="0" smtClean="0"/>
              <a:t>3) Allez</a:t>
            </a:r>
            <a:r>
              <a:rPr lang="fr-FR" dirty="0"/>
              <a:t>-vous acheter cette pomme ? Pourquoi ?</a:t>
            </a:r>
          </a:p>
          <a:p>
            <a:pPr fontAlgn="auto">
              <a:spcAft>
                <a:spcPts val="0"/>
              </a:spcAft>
              <a:buFont typeface="Arial"/>
              <a:buChar char="•"/>
              <a:defRPr/>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endParaRPr lang="fr-FR" smtClean="0"/>
          </a:p>
        </p:txBody>
      </p:sp>
      <p:sp>
        <p:nvSpPr>
          <p:cNvPr id="51203" name="Rectangle 3"/>
          <p:cNvSpPr>
            <a:spLocks noGrp="1"/>
          </p:cNvSpPr>
          <p:nvPr>
            <p:ph type="body" idx="1"/>
          </p:nvPr>
        </p:nvSpPr>
        <p:spPr/>
        <p:txBody>
          <a:bodyPr/>
          <a:lstStyle/>
          <a:p>
            <a:pPr marL="609600" indent="-609600"/>
            <a:endParaRPr lang="fr-FR" smtClean="0"/>
          </a:p>
          <a:p>
            <a:pPr marL="609600" indent="-609600">
              <a:buFont typeface="Arial" charset="0"/>
              <a:buNone/>
            </a:pPr>
            <a:r>
              <a:rPr lang="fr-FR" i="1" u="sng" smtClean="0"/>
              <a:t>c) Ressources et rareté</a:t>
            </a:r>
            <a:endParaRPr lang="fr-FR" smtClean="0"/>
          </a:p>
          <a:p>
            <a:pPr marL="609600" indent="-609600">
              <a:buFont typeface="Arial" charset="0"/>
              <a:buNone/>
            </a:pPr>
            <a:r>
              <a:rPr lang="fr-FR" smtClean="0">
                <a:sym typeface="Wingdings" pitchFamily="2" charset="2"/>
              </a:rPr>
              <a:t></a:t>
            </a:r>
            <a:r>
              <a:rPr lang="fr-FR" smtClean="0"/>
              <a:t> Document 1 p 28 : question 1 + Qu’appelle-t-on la rareté en économie ?</a:t>
            </a:r>
          </a:p>
        </p:txBody>
      </p:sp>
    </p:spTree>
  </p:cSld>
  <p:clrMapOvr>
    <a:masterClrMapping/>
  </p:clrMapOvr>
</p:sld>
</file>

<file path=ppt/theme/theme1.xml><?xml version="1.0" encoding="utf-8"?>
<a:theme xmlns:a="http://schemas.openxmlformats.org/drawingml/2006/main" name="Office Them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FNEMasterTemplateForThemePreview.pptx</Template>
  <TotalTime>213</TotalTime>
  <Words>2100</Words>
  <Application>Microsoft Macintosh PowerPoint</Application>
  <PresentationFormat>Affichage à l'écran (4:3)</PresentationFormat>
  <Paragraphs>148</Paragraphs>
  <Slides>37</Slides>
  <Notes>0</Notes>
  <HiddenSlides>0</HiddenSlides>
  <MMClips>0</MMClips>
  <ScaleCrop>false</ScaleCrop>
  <HeadingPairs>
    <vt:vector size="6" baseType="variant">
      <vt:variant>
        <vt:lpstr>Polices utilisées</vt:lpstr>
      </vt:variant>
      <vt:variant>
        <vt:i4>4</vt:i4>
      </vt:variant>
      <vt:variant>
        <vt:lpstr>Modèle de conception</vt:lpstr>
      </vt:variant>
      <vt:variant>
        <vt:i4>2</vt:i4>
      </vt:variant>
      <vt:variant>
        <vt:lpstr>Titres des diapositives</vt:lpstr>
      </vt:variant>
      <vt:variant>
        <vt:i4>37</vt:i4>
      </vt:variant>
    </vt:vector>
  </HeadingPairs>
  <TitlesOfParts>
    <vt:vector size="43" baseType="lpstr">
      <vt:lpstr>Calibri</vt:lpstr>
      <vt:lpstr>Arial</vt:lpstr>
      <vt:lpstr>Symbol</vt:lpstr>
      <vt:lpstr>Wingdings</vt:lpstr>
      <vt:lpstr>Office Theme</vt:lpstr>
      <vt:lpstr>Office Theme</vt:lpstr>
      <vt:lpstr>CHAPITRE 1 : LES GRANDES QUESTIONS QUE SE POSENT LES ECONOMISTES </vt:lpstr>
      <vt:lpstr>Introduction : qu’est-ce que l’économie ? </vt:lpstr>
      <vt:lpstr>Diapositive 3</vt:lpstr>
      <vt:lpstr>I- COMMENT FAIRE DES CHOIX ? </vt:lpstr>
      <vt:lpstr>Diapositive 5</vt:lpstr>
      <vt:lpstr>Diapositive 6</vt:lpstr>
      <vt:lpstr>2) Des goûts à la décision </vt:lpstr>
      <vt:lpstr>Diapositive 8</vt:lpstr>
      <vt:lpstr>Diapositive 9</vt:lpstr>
      <vt:lpstr>Diapositive 10</vt:lpstr>
      <vt:lpstr>Diapositive 11</vt:lpstr>
      <vt:lpstr>Diapositive 12</vt:lpstr>
      <vt:lpstr>Diapositive 13</vt:lpstr>
      <vt:lpstr>Diapositive 14</vt:lpstr>
      <vt:lpstr>Diapositive 15</vt:lpstr>
      <vt:lpstr>Diapositive 16</vt:lpstr>
      <vt:lpstr>g) L’importance des incitations </vt:lpstr>
      <vt:lpstr>Document 4 : La question des incitations </vt:lpstr>
      <vt:lpstr>Diapositive 19</vt:lpstr>
      <vt:lpstr>Diapositive 20</vt:lpstr>
      <vt:lpstr>II- QUE PRODUIT-ON ? </vt:lpstr>
      <vt:lpstr>Document 5 : Introduction à la création de richesses </vt:lpstr>
      <vt:lpstr>Diapositive 23</vt:lpstr>
      <vt:lpstr>Document 6 </vt:lpstr>
      <vt:lpstr>Diapositive 25</vt:lpstr>
      <vt:lpstr>III- COMMENT REPARTIR LES RICHESSES CREEES PAR L’ACTIVITE PRODUCTIVE ? </vt:lpstr>
      <vt:lpstr>Document 7</vt:lpstr>
      <vt:lpstr>Diapositive 28</vt:lpstr>
      <vt:lpstr>Document 8 </vt:lpstr>
      <vt:lpstr>Diapositive 30</vt:lpstr>
      <vt:lpstr>Diapositive 31</vt:lpstr>
      <vt:lpstr>IV- QUELS SONT LES GRANDS EQUILIBRES ECONOMIQUES GLOBAUX ?</vt:lpstr>
      <vt:lpstr>Diapositive 33</vt:lpstr>
      <vt:lpstr>Diapositive 34</vt:lpstr>
      <vt:lpstr>Diapositive 35</vt:lpstr>
      <vt:lpstr>Diapositive 36</vt:lpstr>
      <vt:lpstr>Diapositive 37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RenaudSophie</cp:lastModifiedBy>
  <cp:revision>43</cp:revision>
  <dcterms:created xsi:type="dcterms:W3CDTF">2010-04-12T23:12:02Z</dcterms:created>
  <dcterms:modified xsi:type="dcterms:W3CDTF">2013-06-21T09:04:41Z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y fmtid="{D5CDD505-2E9C-101B-9397-08002B2CF9AE}" pid="3" name="_Version">
    <vt:lpwstr/>
  </property>
  <property fmtid="{D5CDD505-2E9C-101B-9397-08002B2CF9AE}" pid="4" name="_Status">
    <vt:lpwstr>Not Started</vt:lpwstr>
  </property>
</Properties>
</file>