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8" r:id="rId21"/>
    <p:sldId id="281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00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ECONOMIE DU CINEMA 1</a:t>
            </a:r>
            <a:r>
              <a:rPr lang="en-GB" dirty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LA PRODUCTION D’UN FILM</a:t>
            </a:r>
            <a:r>
              <a:rPr lang="en-GB" sz="4400" dirty="0"/>
              <a:t>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58715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i="1" u="sng" dirty="0" smtClean="0"/>
              <a:t>h) La </a:t>
            </a:r>
            <a:r>
              <a:rPr lang="fr-FR" i="1" u="sng" dirty="0"/>
              <a:t>sortie du </a:t>
            </a:r>
            <a:r>
              <a:rPr lang="fr-FR" i="1" u="sng" dirty="0" smtClean="0"/>
              <a:t>film</a:t>
            </a:r>
          </a:p>
          <a:p>
            <a:pPr marL="0" indent="0">
              <a:buNone/>
            </a:pPr>
            <a:r>
              <a:rPr lang="fr-FR" i="1" u="sng" dirty="0" smtClean="0"/>
              <a:t>i) </a:t>
            </a:r>
            <a:r>
              <a:rPr lang="fr-FR" i="1" u="sng" dirty="0"/>
              <a:t>La gestion</a:t>
            </a:r>
            <a:endParaRPr lang="en-GB" dirty="0"/>
          </a:p>
          <a:p>
            <a:pPr marL="0" indent="0">
              <a:buNone/>
            </a:pPr>
            <a:r>
              <a:rPr lang="en-GB" i="1" dirty="0" smtClean="0"/>
              <a:t>j) </a:t>
            </a:r>
            <a:r>
              <a:rPr lang="fr-FR" i="1" u="sng" dirty="0"/>
              <a:t>L’exploitation à l’international</a:t>
            </a:r>
            <a:endParaRPr lang="en-GB" dirty="0"/>
          </a:p>
          <a:p>
            <a:pPr marL="0" indent="0">
              <a:buNone/>
            </a:pPr>
            <a:r>
              <a:rPr lang="en-GB" i="1" dirty="0" smtClean="0"/>
              <a:t>k) </a:t>
            </a:r>
            <a:r>
              <a:rPr lang="fr-FR" i="1" u="sng" dirty="0"/>
              <a:t>Tout au long du projet : gérer les différents aspects juridiques</a:t>
            </a:r>
            <a:endParaRPr lang="en-GB" dirty="0"/>
          </a:p>
          <a:p>
            <a:pPr marL="0" lvl="0" indent="0">
              <a:buNone/>
            </a:pPr>
            <a:endParaRPr lang="en-GB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50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fr-FR" sz="4000" dirty="0" smtClean="0"/>
              <a:t>II- </a:t>
            </a:r>
            <a:r>
              <a:rPr lang="fr-FR" sz="4000" b="1" u="sng" dirty="0"/>
              <a:t>LES PRINCIPALES DONNEES CHIFFREES SUR LA PRODUCTION CINEMATOGRAPHIQUE FRANCAISE</a:t>
            </a:r>
            <a:endParaRPr lang="en-GB" sz="4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90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1) </a:t>
            </a:r>
            <a:r>
              <a:rPr lang="fr-FR" b="1" u="sng" dirty="0"/>
              <a:t>L’évolution du nombre de films </a:t>
            </a:r>
            <a:r>
              <a:rPr lang="fr-FR" b="1" u="sng" dirty="0" smtClean="0"/>
              <a:t>produits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lphaLcParenR"/>
            </a:pPr>
            <a:r>
              <a:rPr lang="fr-FR" i="1" u="sng" dirty="0" smtClean="0"/>
              <a:t>L’évolution globale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31" y="2362200"/>
            <a:ext cx="6117469" cy="32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i="1" u="sng" dirty="0" smtClean="0"/>
              <a:t>b) L’évolution </a:t>
            </a:r>
            <a:r>
              <a:rPr lang="fr-FR" i="1" u="sng" dirty="0"/>
              <a:t>des </a:t>
            </a:r>
            <a:r>
              <a:rPr lang="fr-FR" i="1" u="sng" dirty="0" smtClean="0"/>
              <a:t>investissements</a:t>
            </a:r>
          </a:p>
          <a:p>
            <a:pPr marL="0" indent="0">
              <a:buNone/>
            </a:pPr>
            <a:r>
              <a:rPr lang="fr-FR" i="1" u="sng" dirty="0" smtClean="0"/>
              <a:t>c) L’évolution </a:t>
            </a:r>
            <a:r>
              <a:rPr lang="fr-FR" i="1" u="sng" dirty="0"/>
              <a:t>des premiers films produits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87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4458" r="-4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5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2) </a:t>
            </a:r>
            <a:r>
              <a:rPr lang="fr-FR" b="1" u="sng" dirty="0"/>
              <a:t>L’évolution des </a:t>
            </a:r>
            <a:r>
              <a:rPr lang="fr-FR" b="1" u="sng" dirty="0" smtClean="0"/>
              <a:t>coûts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29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96699" r="-96699"/>
          <a:stretch>
            <a:fillRect/>
          </a:stretch>
        </p:blipFill>
        <p:spPr>
          <a:xfrm>
            <a:off x="309563" y="495300"/>
            <a:ext cx="7583487" cy="5669430"/>
          </a:xfrm>
        </p:spPr>
      </p:pic>
    </p:spTree>
    <p:extLst>
      <p:ext uri="{BB962C8B-B14F-4D97-AF65-F5344CB8AC3E}">
        <p14:creationId xmlns:p14="http://schemas.microsoft.com/office/powerpoint/2010/main" val="110553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i="1" u="sng" dirty="0" smtClean="0"/>
              <a:t>a) L’évolution globale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674" r="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821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i="1" u="sng" dirty="0" smtClean="0"/>
              <a:t>b) Vers </a:t>
            </a:r>
            <a:r>
              <a:rPr lang="fr-FR" i="1" u="sng" dirty="0"/>
              <a:t>une bipolarisation </a:t>
            </a:r>
            <a:r>
              <a:rPr lang="fr-FR" i="1" u="sng" dirty="0" smtClean="0"/>
              <a:t>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881" r="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441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3200" i="1" u="sng" dirty="0" smtClean="0"/>
              <a:t>c) Une </a:t>
            </a:r>
            <a:r>
              <a:rPr lang="fr-FR" sz="3200" i="1" u="sng" dirty="0"/>
              <a:t>présentation synthétique de la structure des coûts de </a:t>
            </a:r>
            <a:r>
              <a:rPr lang="fr-FR" sz="3200" i="1" u="sng" dirty="0" smtClean="0"/>
              <a:t>production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principaux postes de coût de production des films de fiction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54300"/>
            <a:ext cx="73152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/>
              <a:t>Introduction</a:t>
            </a:r>
            <a:r>
              <a:rPr lang="en-GB" dirty="0"/>
              <a:t/>
            </a:r>
            <a:br>
              <a:rPr lang="en-GB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L’évolution du métier de cinéaste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Les princi</a:t>
            </a:r>
            <a:r>
              <a:rPr lang="fr-FR" dirty="0" smtClean="0">
                <a:latin typeface="Times New Roman"/>
                <a:cs typeface="Times New Roman"/>
              </a:rPr>
              <a:t>paux pays producteurs de film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18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2857" b="-12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37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5571" b="-15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5878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coûts de production en fonction du type de film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70104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67833" b="-67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3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81698" b="-81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62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Répartition des films en fonction de leur coût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24100"/>
            <a:ext cx="7010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39733" b="-39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374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présentation plus fine des coûts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799230"/>
            <a:ext cx="721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0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27986" b="-27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671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0845" b="-50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216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4134" r="-14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8608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3173" b="-3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1207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49902" b="-49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524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2122" b="-52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5448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40059" b="-40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103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33252" b="-33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256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8235" b="-18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822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43766" b="-43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9032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21396" b="-21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266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4409" b="-14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8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32357" b="-32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95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I- </a:t>
            </a:r>
            <a:r>
              <a:rPr lang="fr-FR" b="1" u="sng" dirty="0"/>
              <a:t>LES MISSIONS D’UN PRODUCTEUR SUR UN </a:t>
            </a:r>
            <a:r>
              <a:rPr lang="fr-FR" b="1" u="sng" dirty="0" smtClean="0"/>
              <a:t>FILM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b="1" u="sng" dirty="0" smtClean="0"/>
              <a:t>1) Qu’est</a:t>
            </a:r>
            <a:r>
              <a:rPr lang="fr-FR" b="1" u="sng" dirty="0"/>
              <a:t>-ce qu’un producteur ?</a:t>
            </a:r>
            <a:endParaRPr lang="en-GB" dirty="0"/>
          </a:p>
          <a:p>
            <a:pPr marL="0" lvl="0" indent="0">
              <a:buNone/>
            </a:pPr>
            <a:r>
              <a:rPr lang="fr-FR" i="1" u="sng" dirty="0" smtClean="0"/>
              <a:t>a) Définition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898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2181" b="-52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4462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5752" b="-55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7153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23465" b="-234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5152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3) </a:t>
            </a:r>
            <a:r>
              <a:rPr lang="fr-FR" b="1" u="sng" dirty="0"/>
              <a:t>L’évolution des </a:t>
            </a:r>
            <a:r>
              <a:rPr lang="fr-FR" b="1" u="sng" dirty="0" smtClean="0"/>
              <a:t>financements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lphaLcParenR"/>
            </a:pPr>
            <a:r>
              <a:rPr lang="fr-FR" i="1" u="sng" dirty="0" smtClean="0"/>
              <a:t>D’un </a:t>
            </a:r>
            <a:r>
              <a:rPr lang="fr-FR" i="1" u="sng" dirty="0"/>
              <a:t>modèle de financement à </a:t>
            </a:r>
            <a:r>
              <a:rPr lang="fr-FR" i="1" u="sng" dirty="0" smtClean="0"/>
              <a:t>l’autre</a:t>
            </a:r>
          </a:p>
          <a:p>
            <a:pPr marL="457200" lvl="0" indent="-457200">
              <a:buAutoNum type="alphaLcParenR"/>
            </a:pPr>
            <a:endParaRPr lang="en-GB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" y="2349500"/>
            <a:ext cx="6664960" cy="35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34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u="sng" dirty="0" smtClean="0"/>
              <a:t>b) D’une </a:t>
            </a:r>
            <a:r>
              <a:rPr lang="fr-FR" i="1" u="sng" dirty="0"/>
              <a:t>logique de distributeurs à une logique de diffuseurs</a:t>
            </a:r>
            <a:r>
              <a:rPr lang="en-GB" dirty="0"/>
              <a:t> </a:t>
            </a:r>
            <a:endParaRPr lang="en-GB" dirty="0" smtClean="0"/>
          </a:p>
          <a:p>
            <a:pPr marL="0" lvl="0" indent="0">
              <a:buNone/>
            </a:pPr>
            <a:r>
              <a:rPr lang="fr-FR" i="1" u="sng" dirty="0" smtClean="0"/>
              <a:t>c) Le </a:t>
            </a:r>
            <a:r>
              <a:rPr lang="fr-FR" i="1" u="sng" dirty="0"/>
              <a:t>financement par les chaînes en clair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740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3767" r="-3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3469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46862" b="-46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2199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015" b="-1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3594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i="1" u="sng" dirty="0" smtClean="0"/>
              <a:t>d) Le </a:t>
            </a:r>
            <a:r>
              <a:rPr lang="fr-FR" i="1" u="sng" dirty="0"/>
              <a:t>financement par Canal +</a:t>
            </a:r>
            <a:endParaRPr lang="en-GB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1" y="2425699"/>
            <a:ext cx="7003809" cy="34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67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1869" r="1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38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b) </a:t>
            </a:r>
            <a:r>
              <a:rPr lang="fr-FR" i="1" u="sng" dirty="0"/>
              <a:t>Un gestionnaire, ou un créatif </a:t>
            </a:r>
            <a:r>
              <a:rPr lang="fr-FR" i="1" u="sng" dirty="0" smtClean="0"/>
              <a:t>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651" b="-5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9150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i="1" u="sng" dirty="0" smtClean="0"/>
              <a:t>e) Les </a:t>
            </a:r>
            <a:r>
              <a:rPr lang="fr-FR" i="1" u="sng" dirty="0"/>
              <a:t>autres apports financiers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282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4) </a:t>
            </a:r>
            <a:r>
              <a:rPr lang="fr-FR" b="1" u="sng" dirty="0"/>
              <a:t>Cinéma et </a:t>
            </a:r>
            <a:r>
              <a:rPr lang="fr-FR" b="1" u="sng" dirty="0" smtClean="0"/>
              <a:t>télévision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2810" r="-2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706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5) </a:t>
            </a:r>
            <a:r>
              <a:rPr lang="fr-FR" b="1" u="sng" dirty="0"/>
              <a:t>Les métiers du </a:t>
            </a:r>
            <a:r>
              <a:rPr lang="fr-FR" b="1" u="sng" dirty="0" smtClean="0"/>
              <a:t>cinéma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i="1" u="sng" dirty="0" smtClean="0"/>
              <a:t>a) Une </a:t>
            </a:r>
            <a:r>
              <a:rPr lang="fr-FR" i="1" u="sng" dirty="0"/>
              <a:t>diversité importante des métiers</a:t>
            </a:r>
            <a:endParaRPr lang="en-GB" dirty="0"/>
          </a:p>
          <a:p>
            <a:pPr marL="0" lvl="0" indent="0">
              <a:buNone/>
            </a:pPr>
            <a:r>
              <a:rPr lang="fr-FR" i="1" u="sng" dirty="0" smtClean="0"/>
              <a:t>b) Les </a:t>
            </a:r>
            <a:r>
              <a:rPr lang="fr-FR" i="1" u="sng" dirty="0"/>
              <a:t>grandes données </a:t>
            </a:r>
            <a:r>
              <a:rPr lang="fr-FR" i="1" u="sng" dirty="0" smtClean="0"/>
              <a:t>chiffrées</a:t>
            </a:r>
            <a:endParaRPr lang="fr-FR" dirty="0" smtClean="0"/>
          </a:p>
          <a:p>
            <a:pPr marL="0" indent="0">
              <a:buNone/>
            </a:pPr>
            <a:r>
              <a:rPr lang="fr-FR" dirty="0">
                <a:sym typeface="Wingdings 2"/>
              </a:rPr>
              <a:t></a:t>
            </a:r>
            <a:r>
              <a:rPr lang="fr-FR" dirty="0"/>
              <a:t> Qui sont les professionnels du cinéma ?</a:t>
            </a:r>
            <a:endParaRPr lang="en-GB" dirty="0"/>
          </a:p>
          <a:p>
            <a:pPr marL="0" indent="0">
              <a:buNone/>
            </a:pPr>
            <a:r>
              <a:rPr lang="fr-FR" dirty="0">
                <a:sym typeface="Wingdings 2"/>
              </a:rPr>
              <a:t></a:t>
            </a:r>
            <a:r>
              <a:rPr lang="fr-FR" dirty="0"/>
              <a:t> Les conventions collectives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349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66030" r="-66030"/>
          <a:stretch>
            <a:fillRect/>
          </a:stretch>
        </p:blipFill>
        <p:spPr>
          <a:xfrm>
            <a:off x="779463" y="381000"/>
            <a:ext cx="7583487" cy="5656730"/>
          </a:xfrm>
        </p:spPr>
      </p:pic>
    </p:spTree>
    <p:extLst>
      <p:ext uri="{BB962C8B-B14F-4D97-AF65-F5344CB8AC3E}">
        <p14:creationId xmlns:p14="http://schemas.microsoft.com/office/powerpoint/2010/main" val="240884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i="1" u="sng" dirty="0" smtClean="0"/>
              <a:t>c) Economie </a:t>
            </a:r>
            <a:r>
              <a:rPr lang="fr-FR" i="1" u="sng" dirty="0"/>
              <a:t>de l’offre, ou de la demande ?</a:t>
            </a:r>
            <a:endParaRPr lang="en-GB" dirty="0"/>
          </a:p>
          <a:p>
            <a:pPr marL="0" lvl="0" indent="0">
              <a:buNone/>
            </a:pPr>
            <a:r>
              <a:rPr lang="fr-FR" i="1" u="sng" dirty="0" smtClean="0"/>
              <a:t>d) Studios</a:t>
            </a:r>
            <a:r>
              <a:rPr lang="fr-FR" i="1" u="sng" dirty="0"/>
              <a:t>, ou structures éphémères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3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2) </a:t>
            </a:r>
            <a:r>
              <a:rPr lang="fr-FR" b="1" u="sng" dirty="0"/>
              <a:t>Les différents types de </a:t>
            </a:r>
            <a:r>
              <a:rPr lang="fr-FR" b="1" u="sng" dirty="0" smtClean="0"/>
              <a:t>producteur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lphaLcParenR"/>
            </a:pPr>
            <a:r>
              <a:rPr lang="fr-FR" i="1" u="sng" dirty="0" smtClean="0"/>
              <a:t>Le </a:t>
            </a:r>
            <a:r>
              <a:rPr lang="fr-FR" i="1" u="sng" dirty="0"/>
              <a:t>producteur </a:t>
            </a:r>
            <a:r>
              <a:rPr lang="fr-FR" i="1" u="sng" dirty="0" smtClean="0"/>
              <a:t>délégué</a:t>
            </a:r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Le producteur exécutif</a:t>
            </a:r>
            <a:endParaRPr lang="en-GB" dirty="0"/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Le producteur associé</a:t>
            </a:r>
            <a:endParaRPr lang="en-GB" dirty="0"/>
          </a:p>
          <a:p>
            <a:pPr marL="457200" lvl="0" indent="-457200">
              <a:buAutoNum type="alphaLcParenR"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15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3) </a:t>
            </a:r>
            <a:r>
              <a:rPr lang="fr-FR" b="1" u="sng" dirty="0"/>
              <a:t>La diversité des sociétés de </a:t>
            </a:r>
            <a:r>
              <a:rPr lang="fr-FR" b="1" u="sng" dirty="0" smtClean="0"/>
              <a:t>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8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4) </a:t>
            </a:r>
            <a:r>
              <a:rPr lang="fr-FR" b="1" u="sng" dirty="0"/>
              <a:t>Producteur, un métier aux multiples </a:t>
            </a:r>
            <a:r>
              <a:rPr lang="fr-FR" b="1" u="sng" dirty="0" smtClean="0"/>
              <a:t>facettes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lphaLcParenR"/>
            </a:pPr>
            <a:r>
              <a:rPr lang="fr-FR" i="1" u="sng" dirty="0" smtClean="0"/>
              <a:t>La structure</a:t>
            </a:r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La recherche de projets</a:t>
            </a:r>
            <a:endParaRPr lang="en-GB" dirty="0"/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Choix et négociation des acteurs</a:t>
            </a:r>
            <a:endParaRPr lang="en-GB" dirty="0"/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Etude financière du projet</a:t>
            </a:r>
            <a:endParaRPr lang="en-GB" dirty="0"/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La recherche de financement</a:t>
            </a:r>
            <a:endParaRPr lang="en-GB" dirty="0"/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L’engagement de l’équipe et le tournage</a:t>
            </a:r>
            <a:endParaRPr lang="en-GB" dirty="0"/>
          </a:p>
          <a:p>
            <a:pPr marL="457200" indent="-457200">
              <a:buFont typeface="Wingdings 2" pitchFamily="18" charset="2"/>
              <a:buAutoNum type="alphaLcParenR"/>
            </a:pPr>
            <a:r>
              <a:rPr lang="fr-FR" i="1" u="sng" dirty="0"/>
              <a:t>Le montage</a:t>
            </a:r>
            <a:endParaRPr lang="en-GB" dirty="0"/>
          </a:p>
          <a:p>
            <a:pPr marL="457200" lvl="0" indent="-457200">
              <a:buAutoNum type="alphaLcParenR"/>
            </a:pP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4446"/>
      </p:ext>
    </p:extLst>
  </p:cSld>
  <p:clrMapOvr>
    <a:masterClrMapping/>
  </p:clrMapOvr>
</p:sld>
</file>

<file path=ppt/theme/theme1.xml><?xml version="1.0" encoding="utf-8"?>
<a:theme xmlns:a="http://schemas.openxmlformats.org/drawingml/2006/main" name="Ré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Révolution.thmx</Template>
  <TotalTime>146</TotalTime>
  <Words>305</Words>
  <Application>Microsoft Macintosh PowerPoint</Application>
  <PresentationFormat>Présentation à l'écran (4:3)</PresentationFormat>
  <Paragraphs>53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Révolution</vt:lpstr>
      <vt:lpstr>ECONOMIE DU CINEMA 1 </vt:lpstr>
      <vt:lpstr>Introduction </vt:lpstr>
      <vt:lpstr>Présentation PowerPoint</vt:lpstr>
      <vt:lpstr>I- LES MISSIONS D’UN PRODUCTEUR SUR UN FILM</vt:lpstr>
      <vt:lpstr>b) Un gestionnaire, ou un créatif ?</vt:lpstr>
      <vt:lpstr>Présentation PowerPoint</vt:lpstr>
      <vt:lpstr>2) Les différents types de producteur</vt:lpstr>
      <vt:lpstr>3) La diversité des sociétés de production</vt:lpstr>
      <vt:lpstr>4) Producteur, un métier aux multiples facettes</vt:lpstr>
      <vt:lpstr>Présentation PowerPoint</vt:lpstr>
      <vt:lpstr>Présentation PowerPoint</vt:lpstr>
      <vt:lpstr>1) L’évolution du nombre de films produits</vt:lpstr>
      <vt:lpstr>Présentation PowerPoint</vt:lpstr>
      <vt:lpstr>Présentation PowerPoint</vt:lpstr>
      <vt:lpstr>2) L’évolution des coûts</vt:lpstr>
      <vt:lpstr>Présentation PowerPoint</vt:lpstr>
      <vt:lpstr>a) L’évolution globale</vt:lpstr>
      <vt:lpstr>b) Vers une bipolarisation ?</vt:lpstr>
      <vt:lpstr>c) Une présentation synthétique de la structure des coûts de production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3) L’évolution des financements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4) Cinéma et télévision</vt:lpstr>
      <vt:lpstr>5) Les métiers du cinéma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DU CINEMA 1 </dc:title>
  <dc:creator>renaud chartoire</dc:creator>
  <cp:lastModifiedBy>renaud chartoire</cp:lastModifiedBy>
  <cp:revision>8</cp:revision>
  <dcterms:created xsi:type="dcterms:W3CDTF">2013-10-27T14:46:11Z</dcterms:created>
  <dcterms:modified xsi:type="dcterms:W3CDTF">2013-10-27T17:12:46Z</dcterms:modified>
</cp:coreProperties>
</file>